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12192000"/>
  <p:embeddedFontLst>
    <p:embeddedFont>
      <p:font typeface="MiSans" panose="020B0604020202020204" charset="-122"/>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948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4.jp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0.png"/><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3.jpg"/><Relationship Id="rId5" Type="http://schemas.openxmlformats.org/officeDocument/2006/relationships/image" Target="../media/image24.jp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1.jpg"/><Relationship Id="rId7"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34.jp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jpg"/><Relationship Id="rId7"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0.png"/><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61856"/>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19000"/>
          </a:blip>
          <a:srcRect l="2170" t="10337" r="2041" b="10761"/>
          <a:stretch/>
        </p:blipFill>
        <p:spPr>
          <a:xfrm>
            <a:off x="0" y="0"/>
            <a:ext cx="12191365" cy="6858000"/>
          </a:xfrm>
          <a:prstGeom prst="rect">
            <a:avLst/>
          </a:prstGeom>
        </p:spPr>
      </p:pic>
      <p:pic>
        <p:nvPicPr>
          <p:cNvPr id="3" name="Image 1" descr="https://kimi-img.moonshot.cn/pub/slides/slides_tmpl/image/25-09-02-15:07:43-d2r9ffpe3tpg8rchv42g.png"/>
          <p:cNvPicPr>
            <a:picLocks noChangeAspect="1"/>
          </p:cNvPicPr>
          <p:nvPr/>
        </p:nvPicPr>
        <p:blipFill>
          <a:blip r:embed="rId4"/>
          <a:srcRect l="-1978" t="-5034" r="-1381" b="-4457"/>
          <a:stretch/>
        </p:blipFill>
        <p:spPr>
          <a:xfrm>
            <a:off x="1329690" y="1156970"/>
            <a:ext cx="9756775" cy="4500880"/>
          </a:xfrm>
          <a:prstGeom prst="rect">
            <a:avLst/>
          </a:prstGeom>
        </p:spPr>
      </p:pic>
      <p:pic>
        <p:nvPicPr>
          <p:cNvPr id="4" name="Image 2" descr="https://kimi-img.moonshot.cn/pub/slides/slides_tmpl/image/25-09-02-15:07:43-d2r9ffpe3tpg8rchv410.png"/>
          <p:cNvPicPr>
            <a:picLocks noChangeAspect="1"/>
          </p:cNvPicPr>
          <p:nvPr/>
        </p:nvPicPr>
        <p:blipFill>
          <a:blip r:embed="rId5"/>
          <a:stretch>
            <a:fillRect/>
          </a:stretch>
        </p:blipFill>
        <p:spPr>
          <a:xfrm flipH="1" flipV="1">
            <a:off x="10878185" y="0"/>
            <a:ext cx="1323340" cy="2232025"/>
          </a:xfrm>
          <a:prstGeom prst="rect">
            <a:avLst/>
          </a:prstGeom>
        </p:spPr>
      </p:pic>
      <p:sp>
        <p:nvSpPr>
          <p:cNvPr id="5" name="Text 0"/>
          <p:cNvSpPr/>
          <p:nvPr/>
        </p:nvSpPr>
        <p:spPr>
          <a:xfrm>
            <a:off x="1662430" y="1834515"/>
            <a:ext cx="8980805" cy="1759942"/>
          </a:xfrm>
          <a:prstGeom prst="rect">
            <a:avLst/>
          </a:prstGeom>
          <a:noFill/>
          <a:ln/>
        </p:spPr>
        <p:txBody>
          <a:bodyPr wrap="square" lIns="99695" tIns="49784" rIns="99695" bIns="49784" rtlCol="0" anchor="t">
            <a:spAutoFit/>
          </a:bodyPr>
          <a:lstStyle/>
          <a:p>
            <a:pPr>
              <a:lnSpc>
                <a:spcPct val="100000"/>
              </a:lnSpc>
            </a:pPr>
            <a:r>
              <a:rPr lang="en-US" sz="5400" dirty="0">
                <a:solidFill>
                  <a:srgbClr val="FFFFFF"/>
                </a:solidFill>
                <a:latin typeface="MiSans" pitchFamily="34" charset="0"/>
                <a:ea typeface="MiSans" pitchFamily="34" charset="-122"/>
                <a:cs typeface="MiSans" pitchFamily="34" charset="-120"/>
              </a:rPr>
              <a:t>AI-Powered Banking Playbook</a:t>
            </a:r>
            <a:endParaRPr lang="en-US" sz="1600" dirty="0"/>
          </a:p>
        </p:txBody>
      </p:sp>
      <p:pic>
        <p:nvPicPr>
          <p:cNvPr id="6" name="Image 3" descr="https://kimi-img.moonshot.cn/pub/slides/slides_tmpl/image/25-09-02-15:07:43-d2r9ffpe3tpg8rchv420.png"/>
          <p:cNvPicPr>
            <a:picLocks noChangeAspect="1"/>
          </p:cNvPicPr>
          <p:nvPr/>
        </p:nvPicPr>
        <p:blipFill>
          <a:blip r:embed="rId6"/>
          <a:srcRect t="15" b="15"/>
          <a:stretch/>
        </p:blipFill>
        <p:spPr>
          <a:xfrm>
            <a:off x="9963150" y="401955"/>
            <a:ext cx="1825549" cy="2146935"/>
          </a:xfrm>
          <a:prstGeom prst="rect">
            <a:avLst/>
          </a:prstGeom>
        </p:spPr>
      </p:pic>
      <p:pic>
        <p:nvPicPr>
          <p:cNvPr id="7" name="Image 4" descr="https://kimi-img.moonshot.cn/pub/slides/slides_tmpl/image/25-09-02-15:07:43-d2r9ffpe3tpg8rchv41g.png"/>
          <p:cNvPicPr>
            <a:picLocks noChangeAspect="1"/>
          </p:cNvPicPr>
          <p:nvPr/>
        </p:nvPicPr>
        <p:blipFill>
          <a:blip r:embed="rId7"/>
          <a:stretch>
            <a:fillRect/>
          </a:stretch>
        </p:blipFill>
        <p:spPr>
          <a:xfrm>
            <a:off x="9983279" y="1045210"/>
            <a:ext cx="412076" cy="380176"/>
          </a:xfrm>
          <a:prstGeom prst="rect">
            <a:avLst/>
          </a:prstGeom>
        </p:spPr>
      </p:pic>
      <p:pic>
        <p:nvPicPr>
          <p:cNvPr id="8" name="Image 5" descr="https://kimi-img.moonshot.cn/pub/slides/slides_tmpl/image/25-09-02-15:07:43-d2r9ffpe3tpg8rchv420.png"/>
          <p:cNvPicPr>
            <a:picLocks noChangeAspect="1"/>
          </p:cNvPicPr>
          <p:nvPr/>
        </p:nvPicPr>
        <p:blipFill>
          <a:blip r:embed="rId6"/>
          <a:srcRect t="15" b="15"/>
          <a:stretch/>
        </p:blipFill>
        <p:spPr>
          <a:xfrm>
            <a:off x="591820" y="3595370"/>
            <a:ext cx="1603231" cy="2225040"/>
          </a:xfrm>
          <a:prstGeom prst="rect">
            <a:avLst/>
          </a:prstGeom>
        </p:spPr>
      </p:pic>
      <p:pic>
        <p:nvPicPr>
          <p:cNvPr id="9" name="Image 6" descr="https://kimi-img.moonshot.cn/pub/slides/slides_tmpl/image/25-09-02-15:07:43-d2r9ffpe3tpg8rchv41g.png"/>
          <p:cNvPicPr>
            <a:picLocks noChangeAspect="1"/>
          </p:cNvPicPr>
          <p:nvPr/>
        </p:nvPicPr>
        <p:blipFill>
          <a:blip r:embed="rId7"/>
          <a:stretch>
            <a:fillRect/>
          </a:stretch>
        </p:blipFill>
        <p:spPr>
          <a:xfrm>
            <a:off x="609497" y="4262027"/>
            <a:ext cx="361893" cy="394006"/>
          </a:xfrm>
          <a:prstGeom prst="rect">
            <a:avLst/>
          </a:prstGeom>
        </p:spPr>
      </p:pic>
      <p:pic>
        <p:nvPicPr>
          <p:cNvPr id="10" name="Image 7" descr="https://kimi-img.moonshot.cn/pub/slides/slides_tmpl/image/25-09-02-15:07:43-d2r9ffpe3tpg8rchv410.png"/>
          <p:cNvPicPr>
            <a:picLocks noChangeAspect="1"/>
          </p:cNvPicPr>
          <p:nvPr/>
        </p:nvPicPr>
        <p:blipFill>
          <a:blip r:embed="rId5"/>
          <a:stretch>
            <a:fillRect/>
          </a:stretch>
        </p:blipFill>
        <p:spPr>
          <a:xfrm>
            <a:off x="0" y="4625975"/>
            <a:ext cx="1323340" cy="2232025"/>
          </a:xfrm>
          <a:prstGeom prst="rect">
            <a:avLst/>
          </a:prstGeom>
        </p:spPr>
      </p:pic>
      <p:pic>
        <p:nvPicPr>
          <p:cNvPr id="11" name="Image 8" descr="https://kimi-img.moonshot.cn/pub/slides/slides_tmpl/image/25-09-02-15:07:43-d2r9ffpe3tpg8rchv430.png"/>
          <p:cNvPicPr>
            <a:picLocks noChangeAspect="1"/>
          </p:cNvPicPr>
          <p:nvPr/>
        </p:nvPicPr>
        <p:blipFill>
          <a:blip r:embed="rId8"/>
          <a:stretch>
            <a:fillRect/>
          </a:stretch>
        </p:blipFill>
        <p:spPr>
          <a:xfrm>
            <a:off x="3550920" y="4406900"/>
            <a:ext cx="5001260" cy="601980"/>
          </a:xfrm>
          <a:prstGeom prst="rect">
            <a:avLst/>
          </a:prstGeom>
        </p:spPr>
      </p:pic>
      <p:sp>
        <p:nvSpPr>
          <p:cNvPr id="12" name="Text 1"/>
          <p:cNvSpPr/>
          <p:nvPr/>
        </p:nvSpPr>
        <p:spPr>
          <a:xfrm>
            <a:off x="4277360" y="4539615"/>
            <a:ext cx="1825625" cy="338554"/>
          </a:xfrm>
          <a:prstGeom prst="rect">
            <a:avLst/>
          </a:prstGeom>
          <a:noFill/>
          <a:ln/>
        </p:spPr>
        <p:txBody>
          <a:bodyPr wrap="square" lIns="91440" tIns="45720" rIns="91440" bIns="45720" rtlCol="0" anchor="t">
            <a:spAutoFit/>
          </a:bodyPr>
          <a:lstStyle/>
          <a:p>
            <a:pPr>
              <a:lnSpc>
                <a:spcPct val="100000"/>
              </a:lnSpc>
            </a:pPr>
            <a:r>
              <a:rPr lang="en-US" sz="1600" dirty="0">
                <a:solidFill>
                  <a:srgbClr val="192C64"/>
                </a:solidFill>
                <a:latin typeface="MiSans" pitchFamily="34" charset="0"/>
                <a:ea typeface="MiSans" pitchFamily="34" charset="-122"/>
                <a:cs typeface="MiSans" pitchFamily="34" charset="-120"/>
              </a:rPr>
              <a:t>Sean Wong</a:t>
            </a:r>
            <a:endParaRPr lang="en-US" sz="1600" dirty="0"/>
          </a:p>
        </p:txBody>
      </p:sp>
      <p:sp>
        <p:nvSpPr>
          <p:cNvPr id="13" name="Shape 2"/>
          <p:cNvSpPr/>
          <p:nvPr/>
        </p:nvSpPr>
        <p:spPr>
          <a:xfrm>
            <a:off x="3938270" y="4526915"/>
            <a:ext cx="311150" cy="337185"/>
          </a:xfrm>
          <a:custGeom>
            <a:avLst/>
            <a:gdLst/>
            <a:ahLst/>
            <a:cxnLst/>
            <a:rect l="l" t="t" r="r" b="b"/>
            <a:pathLst>
              <a:path w="311150" h="337185">
                <a:moveTo>
                  <a:pt x="156465" y="181551"/>
                </a:moveTo>
                <a:cubicBezTo>
                  <a:pt x="259235" y="181551"/>
                  <a:pt x="295915" y="230017"/>
                  <a:pt x="311150" y="280473"/>
                </a:cubicBezTo>
                <a:cubicBezTo>
                  <a:pt x="319728" y="308910"/>
                  <a:pt x="296936" y="337185"/>
                  <a:pt x="265361" y="337185"/>
                </a:cubicBezTo>
                <a:lnTo>
                  <a:pt x="47610" y="337185"/>
                </a:lnTo>
                <a:cubicBezTo>
                  <a:pt x="16036" y="337185"/>
                  <a:pt x="-6756" y="308910"/>
                  <a:pt x="1821" y="280473"/>
                </a:cubicBezTo>
                <a:cubicBezTo>
                  <a:pt x="17016" y="230017"/>
                  <a:pt x="53696" y="181551"/>
                  <a:pt x="156465" y="181551"/>
                </a:cubicBezTo>
                <a:close/>
                <a:moveTo>
                  <a:pt x="156465" y="0"/>
                </a:moveTo>
                <a:cubicBezTo>
                  <a:pt x="202581" y="0"/>
                  <a:pt x="239955" y="37131"/>
                  <a:pt x="239914" y="82996"/>
                </a:cubicBezTo>
                <a:cubicBezTo>
                  <a:pt x="239914" y="128820"/>
                  <a:pt x="202540" y="165992"/>
                  <a:pt x="156465" y="165992"/>
                </a:cubicBezTo>
                <a:cubicBezTo>
                  <a:pt x="110391" y="165992"/>
                  <a:pt x="73017" y="128820"/>
                  <a:pt x="73017" y="82996"/>
                </a:cubicBezTo>
                <a:cubicBezTo>
                  <a:pt x="73017" y="37131"/>
                  <a:pt x="110391" y="0"/>
                  <a:pt x="156465" y="0"/>
                </a:cubicBezTo>
                <a:close/>
              </a:path>
            </a:pathLst>
          </a:custGeom>
          <a:solidFill>
            <a:srgbClr val="192C64"/>
          </a:solidFill>
          <a:ln/>
        </p:spPr>
      </p:sp>
      <p:sp>
        <p:nvSpPr>
          <p:cNvPr id="14" name="Text 3"/>
          <p:cNvSpPr/>
          <p:nvPr/>
        </p:nvSpPr>
        <p:spPr>
          <a:xfrm>
            <a:off x="3938270" y="4526915"/>
            <a:ext cx="311150"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4"/>
          <p:cNvSpPr/>
          <p:nvPr/>
        </p:nvSpPr>
        <p:spPr>
          <a:xfrm>
            <a:off x="6458585" y="4539615"/>
            <a:ext cx="1951990" cy="245467"/>
          </a:xfrm>
          <a:prstGeom prst="rect">
            <a:avLst/>
          </a:prstGeom>
          <a:noFill/>
          <a:ln/>
        </p:spPr>
        <p:txBody>
          <a:bodyPr wrap="square" lIns="91440" tIns="45720" rIns="91440" bIns="45720" rtlCol="0" anchor="t">
            <a:spAutoFit/>
          </a:bodyPr>
          <a:lstStyle/>
          <a:p>
            <a:pPr>
              <a:lnSpc>
                <a:spcPct val="100000"/>
              </a:lnSpc>
            </a:pPr>
            <a:r>
              <a:rPr lang="en-US" sz="1600" dirty="0">
                <a:solidFill>
                  <a:srgbClr val="192C64"/>
                </a:solidFill>
                <a:latin typeface="MiSans" pitchFamily="34" charset="0"/>
                <a:ea typeface="MiSans" pitchFamily="34" charset="-122"/>
                <a:cs typeface="MiSans" pitchFamily="34" charset="-120"/>
              </a:rPr>
              <a:t>2025/08/05</a:t>
            </a:r>
            <a:endParaRPr lang="en-US" sz="1600" dirty="0"/>
          </a:p>
        </p:txBody>
      </p:sp>
      <p:sp>
        <p:nvSpPr>
          <p:cNvPr id="16" name="Shape 5"/>
          <p:cNvSpPr/>
          <p:nvPr/>
        </p:nvSpPr>
        <p:spPr>
          <a:xfrm>
            <a:off x="6095365" y="4534535"/>
            <a:ext cx="354330" cy="328295"/>
          </a:xfrm>
          <a:custGeom>
            <a:avLst/>
            <a:gdLst/>
            <a:ahLst/>
            <a:cxnLst/>
            <a:rect l="l" t="t" r="r" b="b"/>
            <a:pathLst>
              <a:path w="354330" h="328295">
                <a:moveTo>
                  <a:pt x="129745" y="39118"/>
                </a:moveTo>
                <a:lnTo>
                  <a:pt x="225711" y="39118"/>
                </a:lnTo>
                <a:lnTo>
                  <a:pt x="225711" y="64770"/>
                </a:lnTo>
                <a:lnTo>
                  <a:pt x="129745" y="64770"/>
                </a:lnTo>
                <a:close/>
                <a:moveTo>
                  <a:pt x="42131" y="39118"/>
                </a:moveTo>
                <a:lnTo>
                  <a:pt x="94138" y="39118"/>
                </a:lnTo>
                <a:lnTo>
                  <a:pt x="94138" y="64770"/>
                </a:lnTo>
                <a:lnTo>
                  <a:pt x="42131" y="64770"/>
                </a:lnTo>
                <a:cubicBezTo>
                  <a:pt x="32996" y="64770"/>
                  <a:pt x="25611" y="72208"/>
                  <a:pt x="25611" y="81315"/>
                </a:cubicBezTo>
                <a:lnTo>
                  <a:pt x="25611" y="126504"/>
                </a:lnTo>
                <a:lnTo>
                  <a:pt x="328676" y="126504"/>
                </a:lnTo>
                <a:lnTo>
                  <a:pt x="328676" y="81315"/>
                </a:lnTo>
                <a:cubicBezTo>
                  <a:pt x="328676" y="72166"/>
                  <a:pt x="321249" y="64770"/>
                  <a:pt x="312157" y="64770"/>
                </a:cubicBezTo>
                <a:lnTo>
                  <a:pt x="261317" y="64770"/>
                </a:lnTo>
                <a:lnTo>
                  <a:pt x="261317" y="39118"/>
                </a:lnTo>
                <a:lnTo>
                  <a:pt x="312157" y="39118"/>
                </a:lnTo>
                <a:cubicBezTo>
                  <a:pt x="335420" y="39118"/>
                  <a:pt x="354287" y="58015"/>
                  <a:pt x="354330" y="81315"/>
                </a:cubicBezTo>
                <a:lnTo>
                  <a:pt x="354330" y="286098"/>
                </a:lnTo>
                <a:cubicBezTo>
                  <a:pt x="354330" y="309313"/>
                  <a:pt x="335378" y="328295"/>
                  <a:pt x="312199" y="328295"/>
                </a:cubicBezTo>
                <a:lnTo>
                  <a:pt x="42131" y="328295"/>
                </a:lnTo>
                <a:cubicBezTo>
                  <a:pt x="18952" y="328295"/>
                  <a:pt x="0" y="309313"/>
                  <a:pt x="0" y="286098"/>
                </a:cubicBezTo>
                <a:lnTo>
                  <a:pt x="0" y="152155"/>
                </a:lnTo>
                <a:lnTo>
                  <a:pt x="0" y="126504"/>
                </a:lnTo>
                <a:lnTo>
                  <a:pt x="0" y="81315"/>
                </a:lnTo>
                <a:cubicBezTo>
                  <a:pt x="0" y="58015"/>
                  <a:pt x="18867" y="39118"/>
                  <a:pt x="42131" y="39118"/>
                </a:cubicBezTo>
                <a:close/>
                <a:moveTo>
                  <a:pt x="242751" y="0"/>
                </a:moveTo>
                <a:cubicBezTo>
                  <a:pt x="249836" y="0"/>
                  <a:pt x="255556" y="5729"/>
                  <a:pt x="255556" y="12826"/>
                </a:cubicBezTo>
                <a:lnTo>
                  <a:pt x="255556" y="91661"/>
                </a:lnTo>
                <a:cubicBezTo>
                  <a:pt x="255556" y="98758"/>
                  <a:pt x="249836" y="104529"/>
                  <a:pt x="242751" y="104529"/>
                </a:cubicBezTo>
                <a:cubicBezTo>
                  <a:pt x="235665" y="104529"/>
                  <a:pt x="229945" y="98801"/>
                  <a:pt x="229945" y="91704"/>
                </a:cubicBezTo>
                <a:lnTo>
                  <a:pt x="229945" y="12826"/>
                </a:lnTo>
                <a:cubicBezTo>
                  <a:pt x="229945" y="5729"/>
                  <a:pt x="235665" y="0"/>
                  <a:pt x="242751" y="0"/>
                </a:cubicBezTo>
                <a:close/>
                <a:moveTo>
                  <a:pt x="111536" y="0"/>
                </a:moveTo>
                <a:cubicBezTo>
                  <a:pt x="118622" y="0"/>
                  <a:pt x="124342" y="5729"/>
                  <a:pt x="124342" y="12826"/>
                </a:cubicBezTo>
                <a:lnTo>
                  <a:pt x="124342" y="91661"/>
                </a:lnTo>
                <a:cubicBezTo>
                  <a:pt x="124342" y="98758"/>
                  <a:pt x="118622" y="104529"/>
                  <a:pt x="111536" y="104529"/>
                </a:cubicBezTo>
                <a:cubicBezTo>
                  <a:pt x="104451" y="104529"/>
                  <a:pt x="98731" y="98801"/>
                  <a:pt x="98731" y="91704"/>
                </a:cubicBezTo>
                <a:lnTo>
                  <a:pt x="98731" y="12826"/>
                </a:lnTo>
                <a:cubicBezTo>
                  <a:pt x="98731" y="5729"/>
                  <a:pt x="104451" y="0"/>
                  <a:pt x="111536" y="0"/>
                </a:cubicBezTo>
                <a:close/>
              </a:path>
            </a:pathLst>
          </a:custGeom>
          <a:solidFill>
            <a:srgbClr val="192C64"/>
          </a:solidFill>
          <a:ln/>
        </p:spPr>
      </p:sp>
      <p:sp>
        <p:nvSpPr>
          <p:cNvPr id="17" name="Text 6"/>
          <p:cNvSpPr/>
          <p:nvPr/>
        </p:nvSpPr>
        <p:spPr>
          <a:xfrm>
            <a:off x="6095365" y="4534535"/>
            <a:ext cx="354330" cy="328295"/>
          </a:xfrm>
          <a:prstGeom prst="rect">
            <a:avLst/>
          </a:prstGeom>
          <a:noFill/>
          <a:ln/>
        </p:spPr>
        <p:txBody>
          <a:bodyPr wrap="square" lIns="45720" tIns="91440" rIns="91440" bIns="45720" rtlCol="0" anchor="ctr"/>
          <a:lstStyle/>
          <a:p>
            <a:pPr>
              <a:lnSpc>
                <a:spcPct val="100000"/>
              </a:lnSpc>
            </a:pPr>
            <a:endParaRPr lang="en-US" sz="1600" dirty="0"/>
          </a:p>
        </p:txBody>
      </p:sp>
      <p:pic>
        <p:nvPicPr>
          <p:cNvPr id="18" name="Image 9" descr="https://kimi-img.moonshot.cn/pub/slides/slides_tmpl/image/25-09-02-15:07:43-d2r9ffpe3tpg8rchv43g.png"/>
          <p:cNvPicPr>
            <a:picLocks noChangeAspect="1"/>
          </p:cNvPicPr>
          <p:nvPr/>
        </p:nvPicPr>
        <p:blipFill>
          <a:blip r:embed="rId9"/>
          <a:stretch>
            <a:fillRect/>
          </a:stretch>
        </p:blipFill>
        <p:spPr>
          <a:xfrm rot="5400000">
            <a:off x="1363345" y="769620"/>
            <a:ext cx="635000" cy="1205865"/>
          </a:xfrm>
          <a:prstGeom prst="rect">
            <a:avLst/>
          </a:prstGeom>
        </p:spPr>
      </p:pic>
      <p:pic>
        <p:nvPicPr>
          <p:cNvPr id="19" name="Image 10" descr="https://kimi-img.moonshot.cn/pub/slides/slides_tmpl/image/25-09-02-15:07:43-d2r9ffpe3tpg8rchv43g.png"/>
          <p:cNvPicPr>
            <a:picLocks noChangeAspect="1"/>
          </p:cNvPicPr>
          <p:nvPr/>
        </p:nvPicPr>
        <p:blipFill>
          <a:blip r:embed="rId9"/>
          <a:stretch>
            <a:fillRect/>
          </a:stretch>
        </p:blipFill>
        <p:spPr>
          <a:xfrm rot="5400000">
            <a:off x="10268585" y="4874260"/>
            <a:ext cx="635000" cy="1205865"/>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192C64"/>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19000"/>
          </a:blip>
          <a:srcRect l="2170" t="10337" r="2041" b="10761"/>
          <a:stretch/>
        </p:blipFill>
        <p:spPr>
          <a:xfrm>
            <a:off x="0" y="0"/>
            <a:ext cx="12191365" cy="6858000"/>
          </a:xfrm>
          <a:prstGeom prst="rect">
            <a:avLst/>
          </a:prstGeom>
        </p:spPr>
      </p:pic>
      <p:sp>
        <p:nvSpPr>
          <p:cNvPr id="3" name="Text 0"/>
          <p:cNvSpPr/>
          <p:nvPr/>
        </p:nvSpPr>
        <p:spPr>
          <a:xfrm>
            <a:off x="542215" y="867447"/>
            <a:ext cx="8152877" cy="833184"/>
          </a:xfrm>
          <a:prstGeom prst="rect">
            <a:avLst/>
          </a:prstGeom>
          <a:noFill/>
          <a:ln/>
        </p:spPr>
        <p:txBody>
          <a:bodyPr wrap="square" lIns="91440" tIns="45720" rIns="91440" bIns="45720" rtlCol="0" anchor="t"/>
          <a:lstStyle/>
          <a:p>
            <a:pPr algn="just">
              <a:lnSpc>
                <a:spcPct val="100000"/>
              </a:lnSpc>
            </a:pPr>
            <a:r>
              <a:rPr lang="en-US" sz="3600" b="1" dirty="0">
                <a:solidFill>
                  <a:srgbClr val="FFFFFF"/>
                </a:solidFill>
                <a:latin typeface="MiSans" pitchFamily="34" charset="0"/>
                <a:ea typeface="MiSans" pitchFamily="34" charset="-122"/>
                <a:cs typeface="MiSans" pitchFamily="34" charset="-120"/>
              </a:rPr>
              <a:t>Algorithmic Trading Platforms</a:t>
            </a:r>
            <a:endParaRPr lang="en-US" sz="1600" dirty="0"/>
          </a:p>
        </p:txBody>
      </p:sp>
      <p:pic>
        <p:nvPicPr>
          <p:cNvPr id="4" name="Image 1" descr="https://kimi-img.moonshot.cn/pub/slides/slides_tmpl/image/25-09-02-15:07:44-d2r9fg1e3tpg8rchv47g.png"/>
          <p:cNvPicPr>
            <a:picLocks noChangeAspect="1"/>
          </p:cNvPicPr>
          <p:nvPr/>
        </p:nvPicPr>
        <p:blipFill>
          <a:blip r:embed="rId4"/>
          <a:stretch>
            <a:fillRect/>
          </a:stretch>
        </p:blipFill>
        <p:spPr>
          <a:xfrm rot="16200000" flipH="1">
            <a:off x="9679940" y="14605"/>
            <a:ext cx="1010285" cy="2361565"/>
          </a:xfrm>
          <a:prstGeom prst="rect">
            <a:avLst/>
          </a:prstGeom>
        </p:spPr>
      </p:pic>
      <p:pic>
        <p:nvPicPr>
          <p:cNvPr id="5" name="Image 2" descr="https://kimi-img.moonshot.cn/pub/slides/slides_tmpl/image/25-09-02-15:08:06-d2r9flhe3tpg8rchv4hg.jpg"/>
          <p:cNvPicPr>
            <a:picLocks noChangeAspect="1"/>
          </p:cNvPicPr>
          <p:nvPr/>
        </p:nvPicPr>
        <p:blipFill>
          <a:blip r:embed="rId5"/>
          <a:srcRect l="8548" t="8185" r="31599" b="12919"/>
          <a:stretch/>
        </p:blipFill>
        <p:spPr>
          <a:xfrm>
            <a:off x="678180" y="2211705"/>
            <a:ext cx="2818765" cy="3773170"/>
          </a:xfrm>
          <a:prstGeom prst="rect">
            <a:avLst/>
          </a:prstGeom>
        </p:spPr>
      </p:pic>
      <p:pic>
        <p:nvPicPr>
          <p:cNvPr id="6" name="Image 3" descr="https://kimi-img.moonshot.cn/pub/slides/slides_tmpl/image/25-09-02-15:07:44-d2r9fg1e3tpg8rchv48g.png"/>
          <p:cNvPicPr>
            <a:picLocks noChangeAspect="1"/>
          </p:cNvPicPr>
          <p:nvPr/>
        </p:nvPicPr>
        <p:blipFill>
          <a:blip r:embed="rId6"/>
          <a:stretch>
            <a:fillRect/>
          </a:stretch>
        </p:blipFill>
        <p:spPr>
          <a:xfrm>
            <a:off x="686435" y="2212340"/>
            <a:ext cx="201295" cy="1188085"/>
          </a:xfrm>
          <a:prstGeom prst="rect">
            <a:avLst/>
          </a:prstGeom>
        </p:spPr>
      </p:pic>
      <p:pic>
        <p:nvPicPr>
          <p:cNvPr id="7" name="Image 4" descr="https://kimi-img.moonshot.cn/pub/slides/slides_tmpl/image/25-09-02-15:07:44-d2r9fg1e3tpg8rchv48g.png"/>
          <p:cNvPicPr>
            <a:picLocks noChangeAspect="1"/>
          </p:cNvPicPr>
          <p:nvPr/>
        </p:nvPicPr>
        <p:blipFill>
          <a:blip r:embed="rId6"/>
          <a:stretch>
            <a:fillRect/>
          </a:stretch>
        </p:blipFill>
        <p:spPr>
          <a:xfrm>
            <a:off x="678180" y="4592320"/>
            <a:ext cx="208915" cy="1233805"/>
          </a:xfrm>
          <a:prstGeom prst="rect">
            <a:avLst/>
          </a:prstGeom>
        </p:spPr>
      </p:pic>
      <p:sp>
        <p:nvSpPr>
          <p:cNvPr id="8" name="Text 1"/>
          <p:cNvSpPr/>
          <p:nvPr/>
        </p:nvSpPr>
        <p:spPr>
          <a:xfrm>
            <a:off x="3799205" y="2211705"/>
            <a:ext cx="7566025" cy="306784"/>
          </a:xfrm>
          <a:prstGeom prst="rect">
            <a:avLst/>
          </a:prstGeom>
          <a:noFill/>
          <a:ln/>
        </p:spPr>
        <p:txBody>
          <a:bodyPr wrap="square" lIns="0" tIns="0" rIns="0" bIns="0" rtlCol="0" anchor="t">
            <a:spAutoFit/>
          </a:bodyPr>
          <a:lstStyle/>
          <a:p>
            <a:pPr algn="just">
              <a:lnSpc>
                <a:spcPct val="100000"/>
              </a:lnSpc>
            </a:pPr>
            <a:r>
              <a:rPr lang="en-US" sz="2000" b="1" dirty="0">
                <a:solidFill>
                  <a:srgbClr val="FFFFFF"/>
                </a:solidFill>
                <a:latin typeface="MiSans" pitchFamily="34" charset="0"/>
                <a:ea typeface="MiSans" pitchFamily="34" charset="-122"/>
                <a:cs typeface="MiSans" pitchFamily="34" charset="-120"/>
              </a:rPr>
              <a:t>Kavout</a:t>
            </a:r>
            <a:endParaRPr lang="en-US" sz="1600" dirty="0"/>
          </a:p>
        </p:txBody>
      </p:sp>
      <p:sp>
        <p:nvSpPr>
          <p:cNvPr id="9" name="Text 2"/>
          <p:cNvSpPr/>
          <p:nvPr/>
        </p:nvSpPr>
        <p:spPr>
          <a:xfrm>
            <a:off x="3680460" y="2519045"/>
            <a:ext cx="8151495" cy="639961"/>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FFFFFF"/>
                </a:solidFill>
                <a:latin typeface="MiSans" pitchFamily="34" charset="0"/>
                <a:ea typeface="MiSans" pitchFamily="34" charset="-122"/>
                <a:cs typeface="MiSans" pitchFamily="34" charset="-120"/>
              </a:rPr>
              <a:t>Kavout provides advanced trading signals and portfolio optimization tools, leveraging AI to enhance trading performance.</a:t>
            </a:r>
            <a:endParaRPr lang="en-US" sz="1600" dirty="0"/>
          </a:p>
        </p:txBody>
      </p:sp>
      <p:sp>
        <p:nvSpPr>
          <p:cNvPr id="10" name="Text 3"/>
          <p:cNvSpPr/>
          <p:nvPr/>
        </p:nvSpPr>
        <p:spPr>
          <a:xfrm>
            <a:off x="3799205" y="4506595"/>
            <a:ext cx="7566025" cy="306784"/>
          </a:xfrm>
          <a:prstGeom prst="rect">
            <a:avLst/>
          </a:prstGeom>
          <a:noFill/>
          <a:ln/>
        </p:spPr>
        <p:txBody>
          <a:bodyPr wrap="square" lIns="0" tIns="0" rIns="0" bIns="0" rtlCol="0" anchor="t">
            <a:spAutoFit/>
          </a:bodyPr>
          <a:lstStyle/>
          <a:p>
            <a:pPr algn="just">
              <a:lnSpc>
                <a:spcPct val="100000"/>
              </a:lnSpc>
            </a:pPr>
            <a:r>
              <a:rPr lang="en-US" sz="2000" b="1" dirty="0">
                <a:solidFill>
                  <a:srgbClr val="FFFFFF"/>
                </a:solidFill>
                <a:latin typeface="MiSans" pitchFamily="34" charset="0"/>
                <a:ea typeface="MiSans" pitchFamily="34" charset="-122"/>
                <a:cs typeface="MiSans" pitchFamily="34" charset="-120"/>
              </a:rPr>
              <a:t>QuantConnect</a:t>
            </a:r>
            <a:endParaRPr lang="en-US" sz="1600" dirty="0"/>
          </a:p>
        </p:txBody>
      </p:sp>
      <p:sp>
        <p:nvSpPr>
          <p:cNvPr id="11" name="Text 4"/>
          <p:cNvSpPr/>
          <p:nvPr/>
        </p:nvSpPr>
        <p:spPr>
          <a:xfrm>
            <a:off x="3680460" y="4865370"/>
            <a:ext cx="8152765" cy="639961"/>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FFFFFF"/>
                </a:solidFill>
                <a:latin typeface="MiSans" pitchFamily="34" charset="0"/>
                <a:ea typeface="MiSans" pitchFamily="34" charset="-122"/>
                <a:cs typeface="MiSans" pitchFamily="34" charset="-120"/>
              </a:rPr>
              <a:t>QuantConnect offers a platform for developing and testing algorithmic trading strategies, supporting a wide range of financial instruments.</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EDECE8"/>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bg.png"/>
          <p:cNvPicPr>
            <a:picLocks noChangeAspect="1"/>
          </p:cNvPicPr>
          <p:nvPr/>
        </p:nvPicPr>
        <p:blipFill>
          <a:blip r:embed="rId3"/>
          <a:stretch>
            <a:fillRect/>
          </a:stretch>
        </p:blipFill>
        <p:spPr>
          <a:xfrm>
            <a:off x="743585" y="1628775"/>
            <a:ext cx="6467475" cy="4543425"/>
          </a:xfrm>
          <a:prstGeom prst="rect">
            <a:avLst/>
          </a:prstGeom>
        </p:spPr>
      </p:pic>
      <p:sp>
        <p:nvSpPr>
          <p:cNvPr id="3" name="Text 0"/>
          <p:cNvSpPr/>
          <p:nvPr/>
        </p:nvSpPr>
        <p:spPr>
          <a:xfrm>
            <a:off x="542215" y="78961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Virtual Assistant Channels</a:t>
            </a:r>
            <a:endParaRPr lang="en-US" sz="1600" dirty="0"/>
          </a:p>
        </p:txBody>
      </p:sp>
      <p:pic>
        <p:nvPicPr>
          <p:cNvPr id="4" name="Image 1" descr="https://kimi-img.moonshot.cn/pub/slides/slides_tmpl/image/25-09-02-15:08:02-d2r9fkhe3tpg8rchv4eg.jpg"/>
          <p:cNvPicPr>
            <a:picLocks noChangeAspect="1"/>
          </p:cNvPicPr>
          <p:nvPr/>
        </p:nvPicPr>
        <p:blipFill>
          <a:blip r:embed="rId4"/>
          <a:srcRect t="7084" b="7084"/>
          <a:stretch/>
        </p:blipFill>
        <p:spPr>
          <a:xfrm>
            <a:off x="7772595" y="4102019"/>
            <a:ext cx="3616245" cy="2069275"/>
          </a:xfrm>
          <a:prstGeom prst="rect">
            <a:avLst/>
          </a:prstGeom>
        </p:spPr>
      </p:pic>
      <p:pic>
        <p:nvPicPr>
          <p:cNvPr id="5" name="Image 2" descr="https://kimi-img.moonshot.cn/pub/slides/slides_tmpl/image/25-09-02-15:07:44-d2r9fg1e3tpg8rchv450.png"/>
          <p:cNvPicPr>
            <a:picLocks noChangeAspect="1"/>
          </p:cNvPicPr>
          <p:nvPr/>
        </p:nvPicPr>
        <p:blipFill>
          <a:blip r:embed="rId5"/>
          <a:stretch>
            <a:fillRect/>
          </a:stretch>
        </p:blipFill>
        <p:spPr>
          <a:xfrm rot="10800000">
            <a:off x="743585" y="5875655"/>
            <a:ext cx="6467475" cy="325755"/>
          </a:xfrm>
          <a:prstGeom prst="rect">
            <a:avLst/>
          </a:prstGeom>
        </p:spPr>
      </p:pic>
      <p:pic>
        <p:nvPicPr>
          <p:cNvPr id="6" name="Image 3" descr="https://kimi-img.moonshot.cn/pub/slides/slides_tmpl/image/25-09-02-15:07:45-d2r9fg9e3tpg8rchv4c0.png"/>
          <p:cNvPicPr>
            <a:picLocks noChangeAspect="1"/>
          </p:cNvPicPr>
          <p:nvPr/>
        </p:nvPicPr>
        <p:blipFill>
          <a:blip r:embed="rId6"/>
          <a:stretch>
            <a:fillRect/>
          </a:stretch>
        </p:blipFill>
        <p:spPr>
          <a:xfrm>
            <a:off x="10767695" y="789305"/>
            <a:ext cx="589915" cy="593725"/>
          </a:xfrm>
          <a:prstGeom prst="rect">
            <a:avLst/>
          </a:prstGeom>
        </p:spPr>
      </p:pic>
      <p:sp>
        <p:nvSpPr>
          <p:cNvPr id="7" name="Text 1"/>
          <p:cNvSpPr/>
          <p:nvPr/>
        </p:nvSpPr>
        <p:spPr>
          <a:xfrm>
            <a:off x="1019175" y="2112645"/>
            <a:ext cx="2274570"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Kasisto KAI</a:t>
            </a:r>
            <a:endParaRPr lang="en-US" sz="1600" dirty="0"/>
          </a:p>
        </p:txBody>
      </p:sp>
      <p:sp>
        <p:nvSpPr>
          <p:cNvPr id="8" name="Text 2"/>
          <p:cNvSpPr/>
          <p:nvPr/>
        </p:nvSpPr>
        <p:spPr>
          <a:xfrm>
            <a:off x="935990" y="2870835"/>
            <a:ext cx="299466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Kasisto KAI provides intelligent virtual assistants for banking, handling routine inquiries and improving customer service.</a:t>
            </a:r>
            <a:endParaRPr lang="en-US" sz="1600" dirty="0"/>
          </a:p>
        </p:txBody>
      </p:sp>
      <p:sp>
        <p:nvSpPr>
          <p:cNvPr id="9" name="Text 3"/>
          <p:cNvSpPr/>
          <p:nvPr/>
        </p:nvSpPr>
        <p:spPr>
          <a:xfrm>
            <a:off x="4281170" y="2112645"/>
            <a:ext cx="2274570" cy="645517"/>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Nuance Virtual Assistants</a:t>
            </a:r>
            <a:endParaRPr lang="en-US" sz="1600" dirty="0"/>
          </a:p>
        </p:txBody>
      </p:sp>
      <p:sp>
        <p:nvSpPr>
          <p:cNvPr id="10" name="Text 4"/>
          <p:cNvSpPr/>
          <p:nvPr/>
        </p:nvSpPr>
        <p:spPr>
          <a:xfrm>
            <a:off x="4197350" y="2870835"/>
            <a:ext cx="2994660"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Nuance Virtual Assistants enhance customer interactions with natural language processing, providing efficient and personalized support.</a:t>
            </a:r>
            <a:endParaRPr lang="en-US" sz="1600" dirty="0"/>
          </a:p>
        </p:txBody>
      </p:sp>
      <p:sp>
        <p:nvSpPr>
          <p:cNvPr id="11" name="Text 5"/>
          <p:cNvSpPr/>
          <p:nvPr/>
        </p:nvSpPr>
        <p:spPr>
          <a:xfrm>
            <a:off x="7773654" y="1629294"/>
            <a:ext cx="3583956"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IBM Watson Assistant</a:t>
            </a:r>
            <a:endParaRPr lang="en-US" sz="1600" dirty="0"/>
          </a:p>
        </p:txBody>
      </p:sp>
      <p:sp>
        <p:nvSpPr>
          <p:cNvPr id="12" name="Text 6"/>
          <p:cNvSpPr/>
          <p:nvPr/>
        </p:nvSpPr>
        <p:spPr>
          <a:xfrm>
            <a:off x="7690035" y="1991072"/>
            <a:ext cx="3775525"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IBM Watson Assistant uses AI to provide intelligent customer service, handling a wide range of inquiries and improving overall customer experience.</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ECF26D"/>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6000"/>
          </a:blip>
          <a:srcRect l="2170" t="10337" r="2041" b="10761"/>
          <a:stretch/>
        </p:blipFill>
        <p:spPr>
          <a:xfrm>
            <a:off x="0" y="0"/>
            <a:ext cx="12191365" cy="6858000"/>
          </a:xfrm>
          <a:prstGeom prst="rect">
            <a:avLst/>
          </a:prstGeom>
        </p:spPr>
      </p:pic>
      <p:sp>
        <p:nvSpPr>
          <p:cNvPr id="3" name="Text 0"/>
          <p:cNvSpPr/>
          <p:nvPr/>
        </p:nvSpPr>
        <p:spPr>
          <a:xfrm>
            <a:off x="4659611" y="1928832"/>
            <a:ext cx="2872142" cy="2126059"/>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23212C"/>
                </a:solidFill>
                <a:latin typeface="MiSans" pitchFamily="34" charset="0"/>
                <a:ea typeface="MiSans" pitchFamily="34" charset="-122"/>
                <a:cs typeface="MiSans" pitchFamily="34" charset="-120"/>
              </a:rPr>
              <a:t>04</a:t>
            </a:r>
            <a:endParaRPr lang="en-US" sz="1600" dirty="0"/>
          </a:p>
        </p:txBody>
      </p:sp>
      <p:sp>
        <p:nvSpPr>
          <p:cNvPr id="4" name="Text 1"/>
          <p:cNvSpPr/>
          <p:nvPr/>
        </p:nvSpPr>
        <p:spPr>
          <a:xfrm>
            <a:off x="2677160" y="4182745"/>
            <a:ext cx="8080375" cy="499467"/>
          </a:xfrm>
          <a:prstGeom prst="rect">
            <a:avLst/>
          </a:prstGeom>
          <a:noFill/>
          <a:ln/>
        </p:spPr>
        <p:txBody>
          <a:bodyPr wrap="square" lIns="0" tIns="0" rIns="0" bIns="0" rtlCol="0" anchor="t">
            <a:spAutoFit/>
          </a:bodyPr>
          <a:lstStyle/>
          <a:p>
            <a:pPr algn="ctr">
              <a:lnSpc>
                <a:spcPct val="100000"/>
              </a:lnSpc>
            </a:pPr>
            <a:r>
              <a:rPr lang="en-US" sz="3200" b="1" dirty="0">
                <a:solidFill>
                  <a:srgbClr val="000000"/>
                </a:solidFill>
                <a:latin typeface="MiSans" pitchFamily="34" charset="0"/>
                <a:ea typeface="MiSans" pitchFamily="34" charset="-122"/>
                <a:cs typeface="MiSans" pitchFamily="34" charset="-120"/>
              </a:rPr>
              <a:t>Compliance &amp; Forecasting</a:t>
            </a:r>
            <a:endParaRPr lang="en-US" sz="1600" dirty="0"/>
          </a:p>
        </p:txBody>
      </p:sp>
      <p:pic>
        <p:nvPicPr>
          <p:cNvPr id="5" name="Image 1" descr="https://kimi-img.moonshot.cn/pub/slides/slides_tmpl/image/25-09-02-15:07:44-d2r9fg1e3tpg8rchv4a0.png"/>
          <p:cNvPicPr>
            <a:picLocks noChangeAspect="1"/>
          </p:cNvPicPr>
          <p:nvPr/>
        </p:nvPicPr>
        <p:blipFill>
          <a:blip r:embed="rId4"/>
          <a:srcRect l="21" r="21"/>
          <a:stretch/>
        </p:blipFill>
        <p:spPr>
          <a:xfrm rot="5400000">
            <a:off x="1124585" y="4286885"/>
            <a:ext cx="1398905" cy="1506220"/>
          </a:xfrm>
          <a:prstGeom prst="rect">
            <a:avLst/>
          </a:prstGeom>
        </p:spPr>
      </p:pic>
      <p:pic>
        <p:nvPicPr>
          <p:cNvPr id="6" name="Image 2" descr="https://kimi-img.moonshot.cn/pub/slides/slides_tmpl/image/25-09-02-15:07:44-d2r9fg1e3tpg8rchv4a0.png"/>
          <p:cNvPicPr>
            <a:picLocks noChangeAspect="1"/>
          </p:cNvPicPr>
          <p:nvPr/>
        </p:nvPicPr>
        <p:blipFill>
          <a:blip r:embed="rId4"/>
          <a:srcRect l="21" r="21"/>
          <a:stretch/>
        </p:blipFill>
        <p:spPr>
          <a:xfrm rot="16200000" flipH="1">
            <a:off x="9563735" y="1413510"/>
            <a:ext cx="1398905" cy="1506220"/>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C3D3E3"/>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8000"/>
          </a:blip>
          <a:srcRect l="2170" t="10337" r="2041" b="10761"/>
          <a:stretch/>
        </p:blipFill>
        <p:spPr>
          <a:xfrm>
            <a:off x="0" y="0"/>
            <a:ext cx="12191365" cy="6858000"/>
          </a:xfrm>
          <a:prstGeom prst="rect">
            <a:avLst/>
          </a:prstGeom>
        </p:spPr>
      </p:pic>
      <p:pic>
        <p:nvPicPr>
          <p:cNvPr id="3" name="Image 1" descr="https://kimi-img.moonshot.cn/pub/slides/slides_tmpl/image/25-09-02-15:08:06-d2r9flhe3tpg8rchv4i0.png"/>
          <p:cNvPicPr>
            <a:picLocks noChangeAspect="1"/>
          </p:cNvPicPr>
          <p:nvPr/>
        </p:nvPicPr>
        <p:blipFill>
          <a:blip r:embed="rId4"/>
          <a:stretch>
            <a:fillRect/>
          </a:stretch>
        </p:blipFill>
        <p:spPr>
          <a:xfrm rot="16200000">
            <a:off x="4231005" y="2404745"/>
            <a:ext cx="4507865" cy="3211830"/>
          </a:xfrm>
          <a:prstGeom prst="rect">
            <a:avLst/>
          </a:prstGeom>
        </p:spPr>
      </p:pic>
      <p:sp>
        <p:nvSpPr>
          <p:cNvPr id="4" name="Text 0"/>
          <p:cNvSpPr/>
          <p:nvPr/>
        </p:nvSpPr>
        <p:spPr>
          <a:xfrm>
            <a:off x="542215" y="867447"/>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RegTech Compliance Suites</a:t>
            </a:r>
            <a:endParaRPr lang="en-US" sz="1600" dirty="0"/>
          </a:p>
        </p:txBody>
      </p:sp>
      <p:pic>
        <p:nvPicPr>
          <p:cNvPr id="5" name="Image 2" descr="https://kimi-img.moonshot.cn/pub/slides/slides_tmpl/image/25-09-02-15:08:08-d2r9fm1e3tpg8rchv4kg.png"/>
          <p:cNvPicPr>
            <a:picLocks noChangeAspect="1"/>
          </p:cNvPicPr>
          <p:nvPr/>
        </p:nvPicPr>
        <p:blipFill>
          <a:blip r:embed="rId5"/>
          <a:srcRect b="52438"/>
          <a:stretch/>
        </p:blipFill>
        <p:spPr>
          <a:xfrm>
            <a:off x="785067" y="1948542"/>
            <a:ext cx="3616245" cy="2069275"/>
          </a:xfrm>
          <a:prstGeom prst="rect">
            <a:avLst/>
          </a:prstGeom>
        </p:spPr>
      </p:pic>
      <p:pic>
        <p:nvPicPr>
          <p:cNvPr id="6" name="Image 3" descr="https://kimi-img.moonshot.cn/pub/slides/slides_tmpl/image/25-09-02-15:08:24-d2r9fq1e3tpg8rchv4mg.jpg"/>
          <p:cNvPicPr>
            <a:picLocks noChangeAspect="1"/>
          </p:cNvPicPr>
          <p:nvPr/>
        </p:nvPicPr>
        <p:blipFill>
          <a:blip r:embed="rId6"/>
          <a:srcRect t="33968" b="33968"/>
          <a:stretch/>
        </p:blipFill>
        <p:spPr>
          <a:xfrm>
            <a:off x="785067" y="4155993"/>
            <a:ext cx="3616245" cy="2069275"/>
          </a:xfrm>
          <a:prstGeom prst="rect">
            <a:avLst/>
          </a:prstGeom>
        </p:spPr>
      </p:pic>
      <p:pic>
        <p:nvPicPr>
          <p:cNvPr id="7" name="Image 4" descr="https://kimi-img.moonshot.cn/pub/slides/slides_tmpl/image/25-09-02-15:07:43-d2r9ffpe3tpg8rchv440.png"/>
          <p:cNvPicPr>
            <a:picLocks noChangeAspect="1"/>
          </p:cNvPicPr>
          <p:nvPr/>
        </p:nvPicPr>
        <p:blipFill>
          <a:blip r:embed="rId7"/>
          <a:stretch>
            <a:fillRect/>
          </a:stretch>
        </p:blipFill>
        <p:spPr>
          <a:xfrm>
            <a:off x="6093460" y="1920240"/>
            <a:ext cx="736600" cy="736600"/>
          </a:xfrm>
          <a:prstGeom prst="rect">
            <a:avLst/>
          </a:prstGeom>
        </p:spPr>
      </p:pic>
      <p:pic>
        <p:nvPicPr>
          <p:cNvPr id="8" name="Image 5" descr="https://kimi-img.moonshot.cn/pub/slides/slides_tmpl/image/25-09-02-15:08:06-d2r9flhe3tpg8rchv4i0.png"/>
          <p:cNvPicPr>
            <a:picLocks noChangeAspect="1"/>
          </p:cNvPicPr>
          <p:nvPr/>
        </p:nvPicPr>
        <p:blipFill>
          <a:blip r:embed="rId4"/>
          <a:stretch>
            <a:fillRect/>
          </a:stretch>
        </p:blipFill>
        <p:spPr>
          <a:xfrm rot="16200000">
            <a:off x="7674610" y="2393950"/>
            <a:ext cx="4507865" cy="3211830"/>
          </a:xfrm>
          <a:prstGeom prst="rect">
            <a:avLst/>
          </a:prstGeom>
        </p:spPr>
      </p:pic>
      <p:pic>
        <p:nvPicPr>
          <p:cNvPr id="9" name="Image 6" descr="https://kimi-img.moonshot.cn/pub/slides/slides_tmpl/image/25-09-02-15:07:43-d2r9ffpe3tpg8rchv440.png"/>
          <p:cNvPicPr>
            <a:picLocks noChangeAspect="1"/>
          </p:cNvPicPr>
          <p:nvPr/>
        </p:nvPicPr>
        <p:blipFill>
          <a:blip r:embed="rId7"/>
          <a:stretch>
            <a:fillRect/>
          </a:stretch>
        </p:blipFill>
        <p:spPr>
          <a:xfrm>
            <a:off x="9537065" y="1909445"/>
            <a:ext cx="736600" cy="736600"/>
          </a:xfrm>
          <a:prstGeom prst="rect">
            <a:avLst/>
          </a:prstGeom>
        </p:spPr>
      </p:pic>
      <p:pic>
        <p:nvPicPr>
          <p:cNvPr id="10" name="Image 7" descr="https://kimi-img.moonshot.cn/pub/slides/slides_tmpl/image/25-09-02-15:07:44-d2r9fg1e3tpg8rchv450.png"/>
          <p:cNvPicPr>
            <a:picLocks noChangeAspect="1"/>
          </p:cNvPicPr>
          <p:nvPr/>
        </p:nvPicPr>
        <p:blipFill>
          <a:blip r:embed="rId8"/>
          <a:stretch>
            <a:fillRect/>
          </a:stretch>
        </p:blipFill>
        <p:spPr>
          <a:xfrm rot="10800000">
            <a:off x="7794625" y="843915"/>
            <a:ext cx="3734435" cy="481965"/>
          </a:xfrm>
          <a:prstGeom prst="rect">
            <a:avLst/>
          </a:prstGeom>
        </p:spPr>
      </p:pic>
      <p:sp>
        <p:nvSpPr>
          <p:cNvPr id="11" name="Text 1"/>
          <p:cNvSpPr/>
          <p:nvPr/>
        </p:nvSpPr>
        <p:spPr>
          <a:xfrm>
            <a:off x="6216333" y="2065655"/>
            <a:ext cx="490855" cy="429617"/>
          </a:xfrm>
          <a:prstGeom prst="rect">
            <a:avLst/>
          </a:prstGeom>
          <a:noFill/>
          <a:ln/>
        </p:spPr>
        <p:txBody>
          <a:bodyPr wrap="square" lIns="0" tIns="0" rIns="0" bIns="0" rtlCol="0" anchor="t">
            <a:spAutoFit/>
          </a:bodyPr>
          <a:lstStyle/>
          <a:p>
            <a:pPr algn="ctr">
              <a:lnSpc>
                <a:spcPct val="100000"/>
              </a:lnSpc>
            </a:pPr>
            <a:r>
              <a:rPr lang="en-US" sz="2800" dirty="0">
                <a:solidFill>
                  <a:srgbClr val="000000"/>
                </a:solidFill>
                <a:latin typeface="MiSans" pitchFamily="34" charset="0"/>
                <a:ea typeface="MiSans" pitchFamily="34" charset="-122"/>
                <a:cs typeface="MiSans" pitchFamily="34" charset="-120"/>
              </a:rPr>
              <a:t>01</a:t>
            </a:r>
            <a:endParaRPr lang="en-US" sz="1600" dirty="0"/>
          </a:p>
        </p:txBody>
      </p:sp>
      <p:sp>
        <p:nvSpPr>
          <p:cNvPr id="12" name="Text 2"/>
          <p:cNvSpPr/>
          <p:nvPr/>
        </p:nvSpPr>
        <p:spPr>
          <a:xfrm>
            <a:off x="5217795" y="2760345"/>
            <a:ext cx="2322195" cy="645517"/>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ComplyAdvantage</a:t>
            </a:r>
            <a:endParaRPr lang="en-US" sz="1600" dirty="0"/>
          </a:p>
        </p:txBody>
      </p:sp>
      <p:sp>
        <p:nvSpPr>
          <p:cNvPr id="13" name="Text 3"/>
          <p:cNvSpPr/>
          <p:nvPr/>
        </p:nvSpPr>
        <p:spPr>
          <a:xfrm>
            <a:off x="4879340" y="3450590"/>
            <a:ext cx="3139440"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ComplyAdvantage automates AML and KYC checks, ensuring compliance with regulatory requirements and reducing manual effort.</a:t>
            </a:r>
            <a:endParaRPr lang="en-US" sz="1600" dirty="0"/>
          </a:p>
        </p:txBody>
      </p:sp>
      <p:sp>
        <p:nvSpPr>
          <p:cNvPr id="14" name="Text 4"/>
          <p:cNvSpPr/>
          <p:nvPr/>
        </p:nvSpPr>
        <p:spPr>
          <a:xfrm>
            <a:off x="9659938" y="2054860"/>
            <a:ext cx="490855" cy="429617"/>
          </a:xfrm>
          <a:prstGeom prst="rect">
            <a:avLst/>
          </a:prstGeom>
          <a:noFill/>
          <a:ln/>
        </p:spPr>
        <p:txBody>
          <a:bodyPr wrap="square" lIns="0" tIns="0" rIns="0" bIns="0" rtlCol="0" anchor="t">
            <a:spAutoFit/>
          </a:bodyPr>
          <a:lstStyle/>
          <a:p>
            <a:pPr algn="ctr">
              <a:lnSpc>
                <a:spcPct val="100000"/>
              </a:lnSpc>
            </a:pPr>
            <a:r>
              <a:rPr lang="en-US" sz="2800" dirty="0">
                <a:solidFill>
                  <a:srgbClr val="000000"/>
                </a:solidFill>
                <a:latin typeface="MiSans" pitchFamily="34" charset="0"/>
                <a:ea typeface="MiSans" pitchFamily="34" charset="-122"/>
                <a:cs typeface="MiSans" pitchFamily="34" charset="-120"/>
              </a:rPr>
              <a:t>02</a:t>
            </a:r>
            <a:endParaRPr lang="en-US" sz="1600" dirty="0"/>
          </a:p>
        </p:txBody>
      </p:sp>
      <p:sp>
        <p:nvSpPr>
          <p:cNvPr id="15" name="Text 5"/>
          <p:cNvSpPr/>
          <p:nvPr/>
        </p:nvSpPr>
        <p:spPr>
          <a:xfrm>
            <a:off x="8661400" y="2749550"/>
            <a:ext cx="2322195"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Ayasdi AML</a:t>
            </a:r>
            <a:endParaRPr lang="en-US" sz="1600" dirty="0"/>
          </a:p>
        </p:txBody>
      </p:sp>
      <p:sp>
        <p:nvSpPr>
          <p:cNvPr id="16" name="Text 6"/>
          <p:cNvSpPr/>
          <p:nvPr/>
        </p:nvSpPr>
        <p:spPr>
          <a:xfrm>
            <a:off x="8322945" y="3439795"/>
            <a:ext cx="3139440"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Ayasdi AML uses advanced analytics to detect money laundering and other financial crimes, enhancing compliance monitoring.</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ECF26D"/>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6000"/>
          </a:blip>
          <a:srcRect l="2170" t="10337" r="2041" b="10761"/>
          <a:stretch/>
        </p:blipFill>
        <p:spPr>
          <a:xfrm>
            <a:off x="0" y="0"/>
            <a:ext cx="12191365" cy="6858000"/>
          </a:xfrm>
          <a:prstGeom prst="rect">
            <a:avLst/>
          </a:prstGeom>
        </p:spPr>
      </p:pic>
      <p:sp>
        <p:nvSpPr>
          <p:cNvPr id="3" name="Text 0"/>
          <p:cNvSpPr/>
          <p:nvPr/>
        </p:nvSpPr>
        <p:spPr>
          <a:xfrm>
            <a:off x="542290" y="867410"/>
            <a:ext cx="914654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Predictive Forecasting Models</a:t>
            </a:r>
            <a:endParaRPr lang="en-US" sz="1600" dirty="0"/>
          </a:p>
        </p:txBody>
      </p:sp>
      <p:pic>
        <p:nvPicPr>
          <p:cNvPr id="4" name="Image 1" descr="https://kimi-img.moonshot.cn/pub/slides/slides_tmpl/image/25-09-02-15:08:06-d2r9flhe3tpg8rchv4i0.png"/>
          <p:cNvPicPr>
            <a:picLocks noChangeAspect="1"/>
          </p:cNvPicPr>
          <p:nvPr/>
        </p:nvPicPr>
        <p:blipFill>
          <a:blip r:embed="rId4"/>
          <a:stretch>
            <a:fillRect/>
          </a:stretch>
        </p:blipFill>
        <p:spPr>
          <a:xfrm rot="16200000">
            <a:off x="210185" y="2404745"/>
            <a:ext cx="4507865" cy="3211830"/>
          </a:xfrm>
          <a:prstGeom prst="rect">
            <a:avLst/>
          </a:prstGeom>
        </p:spPr>
      </p:pic>
      <p:pic>
        <p:nvPicPr>
          <p:cNvPr id="5" name="Image 2" descr="https://kimi-img.moonshot.cn/pub/slides/slides_tmpl/image/25-09-02-15:07:44-d2r9fg1e3tpg8rchv46g.png"/>
          <p:cNvPicPr>
            <a:picLocks noChangeAspect="1"/>
          </p:cNvPicPr>
          <p:nvPr/>
        </p:nvPicPr>
        <p:blipFill>
          <a:blip r:embed="rId5"/>
          <a:srcRect t="43" b="43"/>
          <a:stretch/>
        </p:blipFill>
        <p:spPr>
          <a:xfrm>
            <a:off x="2072640" y="1920240"/>
            <a:ext cx="736600" cy="736600"/>
          </a:xfrm>
          <a:prstGeom prst="rect">
            <a:avLst/>
          </a:prstGeom>
        </p:spPr>
      </p:pic>
      <p:pic>
        <p:nvPicPr>
          <p:cNvPr id="6" name="Image 3" descr="https://kimi-img.moonshot.cn/pub/slides/slides_tmpl/image/25-09-02-15:08:06-d2r9flhe3tpg8rchv4i0.png"/>
          <p:cNvPicPr>
            <a:picLocks noChangeAspect="1"/>
          </p:cNvPicPr>
          <p:nvPr/>
        </p:nvPicPr>
        <p:blipFill>
          <a:blip r:embed="rId4"/>
          <a:stretch>
            <a:fillRect/>
          </a:stretch>
        </p:blipFill>
        <p:spPr>
          <a:xfrm rot="16200000">
            <a:off x="3910965" y="2393950"/>
            <a:ext cx="4507865" cy="3211830"/>
          </a:xfrm>
          <a:prstGeom prst="rect">
            <a:avLst/>
          </a:prstGeom>
        </p:spPr>
      </p:pic>
      <p:pic>
        <p:nvPicPr>
          <p:cNvPr id="7" name="Image 4" descr="https://kimi-img.moonshot.cn/pub/slides/slides_tmpl/image/25-09-02-15:07:44-d2r9fg1e3tpg8rchv46g.png"/>
          <p:cNvPicPr>
            <a:picLocks noChangeAspect="1"/>
          </p:cNvPicPr>
          <p:nvPr/>
        </p:nvPicPr>
        <p:blipFill>
          <a:blip r:embed="rId5"/>
          <a:srcRect t="43" b="43"/>
          <a:stretch/>
        </p:blipFill>
        <p:spPr>
          <a:xfrm>
            <a:off x="5773420" y="1909445"/>
            <a:ext cx="736600" cy="736600"/>
          </a:xfrm>
          <a:prstGeom prst="rect">
            <a:avLst/>
          </a:prstGeom>
        </p:spPr>
      </p:pic>
      <p:pic>
        <p:nvPicPr>
          <p:cNvPr id="8" name="Image 5" descr="https://kimi-img.moonshot.cn/pub/slides/slides_tmpl/image/25-09-02-15:08:06-d2r9flhe3tpg8rchv4i0.png"/>
          <p:cNvPicPr>
            <a:picLocks noChangeAspect="1"/>
          </p:cNvPicPr>
          <p:nvPr/>
        </p:nvPicPr>
        <p:blipFill>
          <a:blip r:embed="rId4"/>
          <a:stretch>
            <a:fillRect/>
          </a:stretch>
        </p:blipFill>
        <p:spPr>
          <a:xfrm rot="16200000">
            <a:off x="7586345" y="2400300"/>
            <a:ext cx="4507865" cy="3211830"/>
          </a:xfrm>
          <a:prstGeom prst="rect">
            <a:avLst/>
          </a:prstGeom>
        </p:spPr>
      </p:pic>
      <p:pic>
        <p:nvPicPr>
          <p:cNvPr id="9" name="Image 6" descr="https://kimi-img.moonshot.cn/pub/slides/slides_tmpl/image/25-09-02-15:07:44-d2r9fg1e3tpg8rchv46g.png"/>
          <p:cNvPicPr>
            <a:picLocks noChangeAspect="1"/>
          </p:cNvPicPr>
          <p:nvPr/>
        </p:nvPicPr>
        <p:blipFill>
          <a:blip r:embed="rId5"/>
          <a:srcRect t="43" b="43"/>
          <a:stretch/>
        </p:blipFill>
        <p:spPr>
          <a:xfrm>
            <a:off x="9448800" y="1915795"/>
            <a:ext cx="736600" cy="736600"/>
          </a:xfrm>
          <a:prstGeom prst="rect">
            <a:avLst/>
          </a:prstGeom>
        </p:spPr>
      </p:pic>
      <p:pic>
        <p:nvPicPr>
          <p:cNvPr id="10" name="Image 7" descr="https://kimi-img.moonshot.cn/pub/slides/slides_tmpl/image/25-09-02-15:07:44-d2r9fg1e3tpg8rchv4a0.png"/>
          <p:cNvPicPr>
            <a:picLocks noChangeAspect="1"/>
          </p:cNvPicPr>
          <p:nvPr/>
        </p:nvPicPr>
        <p:blipFill>
          <a:blip r:embed="rId6"/>
          <a:srcRect l="21" r="21"/>
          <a:stretch/>
        </p:blipFill>
        <p:spPr>
          <a:xfrm rot="16200000" flipH="1">
            <a:off x="10399395" y="414655"/>
            <a:ext cx="588010" cy="1506220"/>
          </a:xfrm>
          <a:prstGeom prst="rect">
            <a:avLst/>
          </a:prstGeom>
        </p:spPr>
      </p:pic>
      <p:sp>
        <p:nvSpPr>
          <p:cNvPr id="11" name="Text 1"/>
          <p:cNvSpPr/>
          <p:nvPr/>
        </p:nvSpPr>
        <p:spPr>
          <a:xfrm>
            <a:off x="2195513" y="2065655"/>
            <a:ext cx="490855" cy="429617"/>
          </a:xfrm>
          <a:prstGeom prst="rect">
            <a:avLst/>
          </a:prstGeom>
          <a:noFill/>
          <a:ln/>
        </p:spPr>
        <p:txBody>
          <a:bodyPr wrap="square" lIns="0" tIns="0" rIns="0" bIns="0" rtlCol="0" anchor="t">
            <a:spAutoFit/>
          </a:bodyPr>
          <a:lstStyle/>
          <a:p>
            <a:pPr algn="ctr">
              <a:lnSpc>
                <a:spcPct val="100000"/>
              </a:lnSpc>
            </a:pPr>
            <a:r>
              <a:rPr lang="en-US" sz="2800" dirty="0">
                <a:solidFill>
                  <a:srgbClr val="FFFFFF"/>
                </a:solidFill>
                <a:latin typeface="MiSans" pitchFamily="34" charset="0"/>
                <a:ea typeface="MiSans" pitchFamily="34" charset="-122"/>
                <a:cs typeface="MiSans" pitchFamily="34" charset="-120"/>
              </a:rPr>
              <a:t>01</a:t>
            </a:r>
            <a:endParaRPr lang="en-US" sz="1600" dirty="0"/>
          </a:p>
        </p:txBody>
      </p:sp>
      <p:sp>
        <p:nvSpPr>
          <p:cNvPr id="12" name="Text 2"/>
          <p:cNvSpPr/>
          <p:nvPr/>
        </p:nvSpPr>
        <p:spPr>
          <a:xfrm>
            <a:off x="1009650" y="2760345"/>
            <a:ext cx="2860040"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IBM Watson FS</a:t>
            </a:r>
            <a:endParaRPr lang="en-US" sz="1600" dirty="0"/>
          </a:p>
        </p:txBody>
      </p:sp>
      <p:sp>
        <p:nvSpPr>
          <p:cNvPr id="13" name="Text 3"/>
          <p:cNvSpPr/>
          <p:nvPr/>
        </p:nvSpPr>
        <p:spPr>
          <a:xfrm>
            <a:off x="1037382" y="3450477"/>
            <a:ext cx="2859341"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IBM Watson FS provides predictive analytics for financial forecasting, helping institutions make informed decisions.</a:t>
            </a:r>
            <a:endParaRPr lang="en-US" sz="1600" dirty="0"/>
          </a:p>
        </p:txBody>
      </p:sp>
      <p:sp>
        <p:nvSpPr>
          <p:cNvPr id="14" name="Text 4"/>
          <p:cNvSpPr/>
          <p:nvPr/>
        </p:nvSpPr>
        <p:spPr>
          <a:xfrm>
            <a:off x="5896293" y="2054860"/>
            <a:ext cx="490855" cy="429617"/>
          </a:xfrm>
          <a:prstGeom prst="rect">
            <a:avLst/>
          </a:prstGeom>
          <a:noFill/>
          <a:ln/>
        </p:spPr>
        <p:txBody>
          <a:bodyPr wrap="square" lIns="0" tIns="0" rIns="0" bIns="0" rtlCol="0" anchor="t">
            <a:spAutoFit/>
          </a:bodyPr>
          <a:lstStyle/>
          <a:p>
            <a:pPr algn="ctr">
              <a:lnSpc>
                <a:spcPct val="100000"/>
              </a:lnSpc>
            </a:pPr>
            <a:r>
              <a:rPr lang="en-US" sz="2800" dirty="0">
                <a:solidFill>
                  <a:srgbClr val="FFFFFF"/>
                </a:solidFill>
                <a:latin typeface="MiSans" pitchFamily="34" charset="0"/>
                <a:ea typeface="MiSans" pitchFamily="34" charset="-122"/>
                <a:cs typeface="MiSans" pitchFamily="34" charset="-120"/>
              </a:rPr>
              <a:t>02</a:t>
            </a:r>
            <a:endParaRPr lang="en-US" sz="1600" dirty="0"/>
          </a:p>
        </p:txBody>
      </p:sp>
      <p:sp>
        <p:nvSpPr>
          <p:cNvPr id="15" name="Text 5"/>
          <p:cNvSpPr/>
          <p:nvPr/>
        </p:nvSpPr>
        <p:spPr>
          <a:xfrm>
            <a:off x="4710430" y="2749550"/>
            <a:ext cx="2860040"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SAS Analytics</a:t>
            </a:r>
            <a:endParaRPr lang="en-US" sz="1600" dirty="0"/>
          </a:p>
        </p:txBody>
      </p:sp>
      <p:sp>
        <p:nvSpPr>
          <p:cNvPr id="16" name="Text 6"/>
          <p:cNvSpPr/>
          <p:nvPr/>
        </p:nvSpPr>
        <p:spPr>
          <a:xfrm>
            <a:off x="4738162" y="3439682"/>
            <a:ext cx="2859341"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SAS Analytics offers robust tools for financial forecasting, leveraging machine learning to improve accuracy and reliability.</a:t>
            </a:r>
            <a:endParaRPr lang="en-US" sz="1600" dirty="0"/>
          </a:p>
        </p:txBody>
      </p:sp>
      <p:sp>
        <p:nvSpPr>
          <p:cNvPr id="17" name="Text 7"/>
          <p:cNvSpPr/>
          <p:nvPr/>
        </p:nvSpPr>
        <p:spPr>
          <a:xfrm>
            <a:off x="9571673" y="2061210"/>
            <a:ext cx="490855" cy="429617"/>
          </a:xfrm>
          <a:prstGeom prst="rect">
            <a:avLst/>
          </a:prstGeom>
          <a:noFill/>
          <a:ln/>
        </p:spPr>
        <p:txBody>
          <a:bodyPr wrap="square" lIns="0" tIns="0" rIns="0" bIns="0" rtlCol="0" anchor="t">
            <a:spAutoFit/>
          </a:bodyPr>
          <a:lstStyle/>
          <a:p>
            <a:pPr algn="ctr">
              <a:lnSpc>
                <a:spcPct val="100000"/>
              </a:lnSpc>
            </a:pPr>
            <a:r>
              <a:rPr lang="en-US" sz="2800" dirty="0">
                <a:solidFill>
                  <a:srgbClr val="FFFFFF"/>
                </a:solidFill>
                <a:latin typeface="MiSans" pitchFamily="34" charset="0"/>
                <a:ea typeface="MiSans" pitchFamily="34" charset="-122"/>
                <a:cs typeface="MiSans" pitchFamily="34" charset="-120"/>
              </a:rPr>
              <a:t>03</a:t>
            </a:r>
            <a:endParaRPr lang="en-US" sz="1600" dirty="0"/>
          </a:p>
        </p:txBody>
      </p:sp>
      <p:sp>
        <p:nvSpPr>
          <p:cNvPr id="18" name="Text 8"/>
          <p:cNvSpPr/>
          <p:nvPr/>
        </p:nvSpPr>
        <p:spPr>
          <a:xfrm>
            <a:off x="8385810" y="2755900"/>
            <a:ext cx="2860040"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Alteryx</a:t>
            </a:r>
            <a:endParaRPr lang="en-US" sz="1600" dirty="0"/>
          </a:p>
        </p:txBody>
      </p:sp>
      <p:sp>
        <p:nvSpPr>
          <p:cNvPr id="19" name="Text 9"/>
          <p:cNvSpPr/>
          <p:nvPr/>
        </p:nvSpPr>
        <p:spPr>
          <a:xfrm>
            <a:off x="8413542" y="3446032"/>
            <a:ext cx="2859341"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Alteryx provides data analytics and predictive modeling tools, supporting financial institutions in their forecasting efforts.</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ECF26D"/>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6000"/>
          </a:blip>
          <a:srcRect l="2170" t="10337" r="2041" b="10761"/>
          <a:stretch/>
        </p:blipFill>
        <p:spPr>
          <a:xfrm>
            <a:off x="0" y="0"/>
            <a:ext cx="12191365" cy="6858000"/>
          </a:xfrm>
          <a:prstGeom prst="rect">
            <a:avLst/>
          </a:prstGeom>
        </p:spPr>
      </p:pic>
      <p:sp>
        <p:nvSpPr>
          <p:cNvPr id="3" name="Text 0"/>
          <p:cNvSpPr/>
          <p:nvPr/>
        </p:nvSpPr>
        <p:spPr>
          <a:xfrm>
            <a:off x="4659611" y="1928832"/>
            <a:ext cx="2872142" cy="2126059"/>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23212C"/>
                </a:solidFill>
                <a:latin typeface="MiSans" pitchFamily="34" charset="0"/>
                <a:ea typeface="MiSans" pitchFamily="34" charset="-122"/>
                <a:cs typeface="MiSans" pitchFamily="34" charset="-120"/>
              </a:rPr>
              <a:t>05</a:t>
            </a:r>
            <a:endParaRPr lang="en-US" sz="1600" dirty="0"/>
          </a:p>
        </p:txBody>
      </p:sp>
      <p:sp>
        <p:nvSpPr>
          <p:cNvPr id="4" name="Text 1"/>
          <p:cNvSpPr/>
          <p:nvPr/>
        </p:nvSpPr>
        <p:spPr>
          <a:xfrm>
            <a:off x="2677160" y="4182745"/>
            <a:ext cx="8080375" cy="499467"/>
          </a:xfrm>
          <a:prstGeom prst="rect">
            <a:avLst/>
          </a:prstGeom>
          <a:noFill/>
          <a:ln/>
        </p:spPr>
        <p:txBody>
          <a:bodyPr wrap="square" lIns="0" tIns="0" rIns="0" bIns="0" rtlCol="0" anchor="t">
            <a:spAutoFit/>
          </a:bodyPr>
          <a:lstStyle/>
          <a:p>
            <a:pPr algn="ctr">
              <a:lnSpc>
                <a:spcPct val="100000"/>
              </a:lnSpc>
            </a:pPr>
            <a:r>
              <a:rPr lang="en-US" sz="3200" b="1" dirty="0">
                <a:solidFill>
                  <a:srgbClr val="000000"/>
                </a:solidFill>
                <a:latin typeface="MiSans" pitchFamily="34" charset="0"/>
                <a:ea typeface="MiSans" pitchFamily="34" charset="-122"/>
                <a:cs typeface="MiSans" pitchFamily="34" charset="-120"/>
              </a:rPr>
              <a:t>Simulation &amp; Spreadsheet AI</a:t>
            </a:r>
            <a:endParaRPr lang="en-US" sz="1600" dirty="0"/>
          </a:p>
        </p:txBody>
      </p:sp>
      <p:pic>
        <p:nvPicPr>
          <p:cNvPr id="5" name="Image 1" descr="https://kimi-img.moonshot.cn/pub/slides/slides_tmpl/image/25-09-02-15:07:44-d2r9fg1e3tpg8rchv4a0.png"/>
          <p:cNvPicPr>
            <a:picLocks noChangeAspect="1"/>
          </p:cNvPicPr>
          <p:nvPr/>
        </p:nvPicPr>
        <p:blipFill>
          <a:blip r:embed="rId4"/>
          <a:srcRect l="21" r="21"/>
          <a:stretch/>
        </p:blipFill>
        <p:spPr>
          <a:xfrm rot="5400000">
            <a:off x="1124585" y="4286885"/>
            <a:ext cx="1398905" cy="1506220"/>
          </a:xfrm>
          <a:prstGeom prst="rect">
            <a:avLst/>
          </a:prstGeom>
        </p:spPr>
      </p:pic>
      <p:pic>
        <p:nvPicPr>
          <p:cNvPr id="6" name="Image 2" descr="https://kimi-img.moonshot.cn/pub/slides/slides_tmpl/image/25-09-02-15:07:44-d2r9fg1e3tpg8rchv4a0.png"/>
          <p:cNvPicPr>
            <a:picLocks noChangeAspect="1"/>
          </p:cNvPicPr>
          <p:nvPr/>
        </p:nvPicPr>
        <p:blipFill>
          <a:blip r:embed="rId4"/>
          <a:srcRect l="21" r="21"/>
          <a:stretch/>
        </p:blipFill>
        <p:spPr>
          <a:xfrm rot="16200000" flipH="1">
            <a:off x="9563735" y="1413510"/>
            <a:ext cx="1398905" cy="1506220"/>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E7E6E6"/>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6000"/>
          </a:blip>
          <a:srcRect l="2170" t="10337" r="2041" b="10761"/>
          <a:stretch/>
        </p:blipFill>
        <p:spPr>
          <a:xfrm>
            <a:off x="0" y="0"/>
            <a:ext cx="12191365" cy="6858000"/>
          </a:xfrm>
          <a:prstGeom prst="rect">
            <a:avLst/>
          </a:prstGeom>
        </p:spPr>
      </p:pic>
      <p:pic>
        <p:nvPicPr>
          <p:cNvPr id="3" name="Image 1" descr="https://kimi-img.moonshot.cn/pub/slides/slides_tmpl/image/25-09-02-15:08:02-d2r9fkhe3tpg8rchv4e0.jpeg"/>
          <p:cNvPicPr>
            <a:picLocks noChangeAspect="1"/>
          </p:cNvPicPr>
          <p:nvPr/>
        </p:nvPicPr>
        <p:blipFill>
          <a:blip r:embed="rId4"/>
          <a:stretch>
            <a:fillRect/>
          </a:stretch>
        </p:blipFill>
        <p:spPr>
          <a:xfrm>
            <a:off x="9812178" y="3757930"/>
            <a:ext cx="1774090" cy="2316681"/>
          </a:xfrm>
          <a:prstGeom prst="rect">
            <a:avLst/>
          </a:prstGeom>
        </p:spPr>
      </p:pic>
      <p:pic>
        <p:nvPicPr>
          <p:cNvPr id="4" name="Image 2" descr="https://kimi-img.moonshot.cn/pub/slides/slides_tmpl/image/25-09-02-15:08:02-d2r9fkhe3tpg8rchv4f0.png"/>
          <p:cNvPicPr>
            <a:picLocks noChangeAspect="1"/>
          </p:cNvPicPr>
          <p:nvPr/>
        </p:nvPicPr>
        <p:blipFill>
          <a:blip r:embed="rId5"/>
          <a:srcRect l="10185" t="13690" r="23875"/>
          <a:stretch/>
        </p:blipFill>
        <p:spPr>
          <a:xfrm>
            <a:off x="9703345" y="3637915"/>
            <a:ext cx="1767840" cy="2313940"/>
          </a:xfrm>
          <a:prstGeom prst="rect">
            <a:avLst/>
          </a:prstGeom>
        </p:spPr>
      </p:pic>
      <p:pic>
        <p:nvPicPr>
          <p:cNvPr id="5" name="Image 3" descr="https://kimi-img.moonshot.cn/pub/slides/slides_tmpl/image/25-09-02-15:08:25-d2r9fq9e3tpg8rchv4ng.jpg"/>
          <p:cNvPicPr>
            <a:picLocks noChangeAspect="1"/>
          </p:cNvPicPr>
          <p:nvPr/>
        </p:nvPicPr>
        <p:blipFill>
          <a:blip r:embed="rId6"/>
          <a:srcRect l="20775" r="20775"/>
          <a:stretch/>
        </p:blipFill>
        <p:spPr>
          <a:xfrm>
            <a:off x="809402" y="1588447"/>
            <a:ext cx="4458831" cy="4582500"/>
          </a:xfrm>
          <a:prstGeom prst="rect">
            <a:avLst/>
          </a:prstGeom>
        </p:spPr>
      </p:pic>
      <p:sp>
        <p:nvSpPr>
          <p:cNvPr id="6" name="Text 0"/>
          <p:cNvSpPr/>
          <p:nvPr/>
        </p:nvSpPr>
        <p:spPr>
          <a:xfrm>
            <a:off x="542290" y="829310"/>
            <a:ext cx="987044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Agentic Simulation Engines</a:t>
            </a:r>
            <a:endParaRPr lang="en-US" sz="1600" dirty="0"/>
          </a:p>
        </p:txBody>
      </p:sp>
      <p:pic>
        <p:nvPicPr>
          <p:cNvPr id="7" name="Image 4" descr="https://kimi-img.moonshot.cn/pub/slides/slides_tmpl/image/25-09-02-15:07:45-d2r9fg9e3tpg8rchv4c0.png"/>
          <p:cNvPicPr>
            <a:picLocks noChangeAspect="1"/>
          </p:cNvPicPr>
          <p:nvPr/>
        </p:nvPicPr>
        <p:blipFill>
          <a:blip r:embed="rId7"/>
          <a:stretch>
            <a:fillRect/>
          </a:stretch>
        </p:blipFill>
        <p:spPr>
          <a:xfrm>
            <a:off x="9994265" y="749300"/>
            <a:ext cx="1477010" cy="1485900"/>
          </a:xfrm>
          <a:prstGeom prst="rect">
            <a:avLst/>
          </a:prstGeom>
        </p:spPr>
      </p:pic>
      <p:sp>
        <p:nvSpPr>
          <p:cNvPr id="8" name="Text 1"/>
          <p:cNvSpPr/>
          <p:nvPr/>
        </p:nvSpPr>
        <p:spPr>
          <a:xfrm>
            <a:off x="5685519" y="1927860"/>
            <a:ext cx="3686175"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AnyLogic</a:t>
            </a:r>
            <a:endParaRPr lang="en-US" sz="1600" dirty="0"/>
          </a:p>
        </p:txBody>
      </p:sp>
      <p:sp>
        <p:nvSpPr>
          <p:cNvPr id="9" name="Text 2"/>
          <p:cNvSpPr/>
          <p:nvPr/>
        </p:nvSpPr>
        <p:spPr>
          <a:xfrm>
            <a:off x="5599430" y="2235200"/>
            <a:ext cx="3768725" cy="1279922"/>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000000"/>
                </a:solidFill>
                <a:latin typeface="MiSans" pitchFamily="34" charset="0"/>
                <a:ea typeface="MiSans" pitchFamily="34" charset="-122"/>
                <a:cs typeface="MiSans" pitchFamily="34" charset="-120"/>
              </a:rPr>
              <a:t>AnyLogic offers powerful simulation tools for stress testing and scenario analysis, helping banks prepare for various operational and cyber risks.</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E7E6E6"/>
        </a:solidFill>
        <a:effectLst/>
      </p:bgPr>
    </p:bg>
    <p:spTree>
      <p:nvGrpSpPr>
        <p:cNvPr id="1" name=""/>
        <p:cNvGrpSpPr/>
        <p:nvPr/>
      </p:nvGrpSpPr>
      <p:grpSpPr>
        <a:xfrm>
          <a:off x="0" y="0"/>
          <a:ext cx="0" cy="0"/>
          <a:chOff x="0" y="0"/>
          <a:chExt cx="0" cy="0"/>
        </a:xfrm>
      </p:grpSpPr>
      <p:pic>
        <p:nvPicPr>
          <p:cNvPr id="2" name="Image 0" descr="https://kimi-img.moonshot.cn/pub/slides/slides_tmpl/image/25-09-02-15:08:12-d2r9fn1e3tpg8rchv4lg.jpg"/>
          <p:cNvPicPr>
            <a:picLocks noChangeAspect="1"/>
          </p:cNvPicPr>
          <p:nvPr/>
        </p:nvPicPr>
        <p:blipFill>
          <a:blip r:embed="rId3"/>
          <a:stretch>
            <a:fillRect/>
          </a:stretch>
        </p:blipFill>
        <p:spPr>
          <a:xfrm rot="21600000">
            <a:off x="22859" y="15240"/>
            <a:ext cx="12169140" cy="6842759"/>
          </a:xfrm>
          <a:prstGeom prst="rect">
            <a:avLst/>
          </a:prstGeom>
        </p:spPr>
      </p:pic>
      <p:sp>
        <p:nvSpPr>
          <p:cNvPr id="3" name="Text 0"/>
          <p:cNvSpPr/>
          <p:nvPr/>
        </p:nvSpPr>
        <p:spPr>
          <a:xfrm>
            <a:off x="1247458" y="558800"/>
            <a:ext cx="10240327" cy="575945"/>
          </a:xfrm>
          <a:prstGeom prst="rect">
            <a:avLst/>
          </a:prstGeom>
          <a:noFill/>
          <a:ln/>
        </p:spPr>
        <p:txBody>
          <a:bodyPr wrap="square" lIns="0" tIns="0" rIns="0" bIns="0" rtlCol="0" anchor="t"/>
          <a:lstStyle/>
          <a:p>
            <a:pPr>
              <a:lnSpc>
                <a:spcPct val="100000"/>
              </a:lnSpc>
            </a:pPr>
            <a:r>
              <a:rPr lang="en-US" sz="3500" dirty="0">
                <a:solidFill>
                  <a:srgbClr val="FFFFFF"/>
                </a:solidFill>
                <a:latin typeface="MiSans" pitchFamily="34" charset="0"/>
                <a:ea typeface="MiSans" pitchFamily="34" charset="-122"/>
                <a:cs typeface="MiSans" pitchFamily="34" charset="-120"/>
              </a:rPr>
              <a:t>Excel AI Copilot Uses</a:t>
            </a:r>
            <a:endParaRPr lang="en-US" sz="1600" dirty="0"/>
          </a:p>
        </p:txBody>
      </p:sp>
      <p:pic>
        <p:nvPicPr>
          <p:cNvPr id="4" name="Image 1" descr="https://kimi-img.moonshot.cn/pub/slides/slides_tmpl/image/25-09-02-15:07:43-d2r9ffpe3tpg8rchv440.png"/>
          <p:cNvPicPr>
            <a:picLocks noChangeAspect="1"/>
          </p:cNvPicPr>
          <p:nvPr/>
        </p:nvPicPr>
        <p:blipFill>
          <a:blip r:embed="rId4"/>
          <a:stretch>
            <a:fillRect/>
          </a:stretch>
        </p:blipFill>
        <p:spPr>
          <a:xfrm>
            <a:off x="1124585" y="1479233"/>
            <a:ext cx="736600" cy="736600"/>
          </a:xfrm>
          <a:prstGeom prst="rect">
            <a:avLst/>
          </a:prstGeom>
        </p:spPr>
      </p:pic>
      <p:pic>
        <p:nvPicPr>
          <p:cNvPr id="5" name="Image 2" descr="https://kimi-img.moonshot.cn/pub/slides/slides_tmpl/image/25-09-02-15:07:44-d2r9fg1e3tpg8rchv46g.png"/>
          <p:cNvPicPr>
            <a:picLocks noChangeAspect="1"/>
          </p:cNvPicPr>
          <p:nvPr/>
        </p:nvPicPr>
        <p:blipFill>
          <a:blip r:embed="rId5"/>
          <a:srcRect t="43" b="43"/>
          <a:stretch/>
        </p:blipFill>
        <p:spPr>
          <a:xfrm>
            <a:off x="4211955" y="1479233"/>
            <a:ext cx="736600" cy="736600"/>
          </a:xfrm>
          <a:prstGeom prst="rect">
            <a:avLst/>
          </a:prstGeom>
        </p:spPr>
      </p:pic>
      <p:pic>
        <p:nvPicPr>
          <p:cNvPr id="6" name="Image 3" descr="https://kimi-img.moonshot.cn/pub/slides/slides_tmpl/image/25-09-02-15:07:43-d2r9ffpe3tpg8rchv440.png"/>
          <p:cNvPicPr>
            <a:picLocks noChangeAspect="1"/>
          </p:cNvPicPr>
          <p:nvPr/>
        </p:nvPicPr>
        <p:blipFill>
          <a:blip r:embed="rId4"/>
          <a:stretch>
            <a:fillRect/>
          </a:stretch>
        </p:blipFill>
        <p:spPr>
          <a:xfrm>
            <a:off x="7289165" y="1479233"/>
            <a:ext cx="736600" cy="736600"/>
          </a:xfrm>
          <a:prstGeom prst="rect">
            <a:avLst/>
          </a:prstGeom>
        </p:spPr>
      </p:pic>
      <p:pic>
        <p:nvPicPr>
          <p:cNvPr id="7" name="Image 4" descr="https://kimi-img.moonshot.cn/pub/slides/slides_tmpl/image/25-09-02-15:07:44-d2r9fg1e3tpg8rchv46g.png"/>
          <p:cNvPicPr>
            <a:picLocks noChangeAspect="1"/>
          </p:cNvPicPr>
          <p:nvPr/>
        </p:nvPicPr>
        <p:blipFill>
          <a:blip r:embed="rId5"/>
          <a:srcRect t="43" b="43"/>
          <a:stretch/>
        </p:blipFill>
        <p:spPr>
          <a:xfrm>
            <a:off x="10366375" y="1479233"/>
            <a:ext cx="736600" cy="736600"/>
          </a:xfrm>
          <a:prstGeom prst="rect">
            <a:avLst/>
          </a:prstGeom>
        </p:spPr>
      </p:pic>
      <p:pic>
        <p:nvPicPr>
          <p:cNvPr id="8" name="Image 5" descr="https://kimi-img.moonshot.cn/pub/slides/slides_tmpl/image/25-09-02-15:07:44-d2r9fg1e3tpg8rchv450.png"/>
          <p:cNvPicPr>
            <a:picLocks noChangeAspect="1"/>
          </p:cNvPicPr>
          <p:nvPr/>
        </p:nvPicPr>
        <p:blipFill>
          <a:blip r:embed="rId6"/>
          <a:stretch>
            <a:fillRect/>
          </a:stretch>
        </p:blipFill>
        <p:spPr>
          <a:xfrm rot="5400000">
            <a:off x="373380" y="535305"/>
            <a:ext cx="837565" cy="591820"/>
          </a:xfrm>
          <a:prstGeom prst="rect">
            <a:avLst/>
          </a:prstGeom>
        </p:spPr>
      </p:pic>
      <p:pic>
        <p:nvPicPr>
          <p:cNvPr id="9" name="Image 6" descr="https://kimi-img.moonshot.cn/pub/slides/slides_tmpl/image/25-09-02-15:07:44-d2r9fg1e3tpg8rchv450.png"/>
          <p:cNvPicPr>
            <a:picLocks noChangeAspect="1"/>
          </p:cNvPicPr>
          <p:nvPr/>
        </p:nvPicPr>
        <p:blipFill>
          <a:blip r:embed="rId6"/>
          <a:stretch>
            <a:fillRect/>
          </a:stretch>
        </p:blipFill>
        <p:spPr>
          <a:xfrm rot="5400000">
            <a:off x="11148060" y="535305"/>
            <a:ext cx="837565" cy="591820"/>
          </a:xfrm>
          <a:prstGeom prst="rect">
            <a:avLst/>
          </a:prstGeom>
        </p:spPr>
      </p:pic>
      <p:sp>
        <p:nvSpPr>
          <p:cNvPr id="10" name="Text 1"/>
          <p:cNvSpPr/>
          <p:nvPr/>
        </p:nvSpPr>
        <p:spPr>
          <a:xfrm>
            <a:off x="1247458" y="1637030"/>
            <a:ext cx="490855" cy="429617"/>
          </a:xfrm>
          <a:prstGeom prst="rect">
            <a:avLst/>
          </a:prstGeom>
          <a:noFill/>
          <a:ln/>
        </p:spPr>
        <p:txBody>
          <a:bodyPr wrap="square" lIns="0" tIns="0" rIns="0" bIns="0" rtlCol="0" anchor="t">
            <a:spAutoFit/>
          </a:bodyPr>
          <a:lstStyle/>
          <a:p>
            <a:pPr algn="ctr">
              <a:lnSpc>
                <a:spcPct val="100000"/>
              </a:lnSpc>
            </a:pPr>
            <a:r>
              <a:rPr lang="en-US" sz="2800" dirty="0">
                <a:solidFill>
                  <a:srgbClr val="000000"/>
                </a:solidFill>
                <a:latin typeface="MiSans" pitchFamily="34" charset="0"/>
                <a:ea typeface="MiSans" pitchFamily="34" charset="-122"/>
                <a:cs typeface="MiSans" pitchFamily="34" charset="-120"/>
              </a:rPr>
              <a:t>01</a:t>
            </a:r>
            <a:endParaRPr lang="en-US" sz="1600" dirty="0"/>
          </a:p>
        </p:txBody>
      </p:sp>
      <p:sp>
        <p:nvSpPr>
          <p:cNvPr id="11" name="Text 2"/>
          <p:cNvSpPr/>
          <p:nvPr/>
        </p:nvSpPr>
        <p:spPr>
          <a:xfrm>
            <a:off x="280670" y="2455545"/>
            <a:ext cx="2505075" cy="306784"/>
          </a:xfrm>
          <a:prstGeom prst="rect">
            <a:avLst/>
          </a:prstGeom>
          <a:noFill/>
          <a:ln/>
        </p:spPr>
        <p:txBody>
          <a:bodyPr wrap="square" lIns="0" tIns="0" rIns="0" bIns="0" rtlCol="0" anchor="t">
            <a:spAutoFit/>
          </a:bodyPr>
          <a:lstStyle/>
          <a:p>
            <a:pPr>
              <a:lnSpc>
                <a:spcPct val="100000"/>
              </a:lnSpc>
            </a:pPr>
            <a:r>
              <a:rPr lang="en-US" sz="2000" b="1" dirty="0">
                <a:solidFill>
                  <a:srgbClr val="262626"/>
                </a:solidFill>
                <a:latin typeface="MiSans" pitchFamily="34" charset="0"/>
                <a:ea typeface="MiSans" pitchFamily="34" charset="-122"/>
                <a:cs typeface="MiSans" pitchFamily="34" charset="-120"/>
              </a:rPr>
              <a:t>Excel Copilot</a:t>
            </a:r>
            <a:endParaRPr lang="en-US" sz="1600" dirty="0"/>
          </a:p>
        </p:txBody>
      </p:sp>
      <p:sp>
        <p:nvSpPr>
          <p:cNvPr id="12" name="Text 3"/>
          <p:cNvSpPr/>
          <p:nvPr/>
        </p:nvSpPr>
        <p:spPr>
          <a:xfrm>
            <a:off x="179070" y="3202940"/>
            <a:ext cx="275209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262626"/>
                </a:solidFill>
                <a:latin typeface="MiSans" pitchFamily="34" charset="0"/>
                <a:ea typeface="MiSans" pitchFamily="34" charset="-122"/>
                <a:cs typeface="MiSans" pitchFamily="34" charset="-120"/>
              </a:rPr>
              <a:t>Excel Copilot uses AI to assist with data analysis, providing quick insights and automating routine tasks.</a:t>
            </a:r>
            <a:endParaRPr lang="en-US" sz="1600" dirty="0"/>
          </a:p>
        </p:txBody>
      </p:sp>
      <p:sp>
        <p:nvSpPr>
          <p:cNvPr id="13" name="Text 4"/>
          <p:cNvSpPr/>
          <p:nvPr/>
        </p:nvSpPr>
        <p:spPr>
          <a:xfrm>
            <a:off x="4334828" y="1637030"/>
            <a:ext cx="490855" cy="429617"/>
          </a:xfrm>
          <a:prstGeom prst="rect">
            <a:avLst/>
          </a:prstGeom>
          <a:noFill/>
          <a:ln/>
        </p:spPr>
        <p:txBody>
          <a:bodyPr wrap="square" lIns="0" tIns="0" rIns="0" bIns="0" rtlCol="0" anchor="t">
            <a:spAutoFit/>
          </a:bodyPr>
          <a:lstStyle/>
          <a:p>
            <a:pPr algn="ctr">
              <a:lnSpc>
                <a:spcPct val="100000"/>
              </a:lnSpc>
            </a:pPr>
            <a:r>
              <a:rPr lang="en-US" sz="2800" dirty="0">
                <a:solidFill>
                  <a:srgbClr val="FFFFFF"/>
                </a:solidFill>
                <a:latin typeface="MiSans" pitchFamily="34" charset="0"/>
                <a:ea typeface="MiSans" pitchFamily="34" charset="-122"/>
                <a:cs typeface="MiSans" pitchFamily="34" charset="-120"/>
              </a:rPr>
              <a:t>02</a:t>
            </a:r>
            <a:endParaRPr lang="en-US" sz="1600" dirty="0"/>
          </a:p>
        </p:txBody>
      </p:sp>
      <p:sp>
        <p:nvSpPr>
          <p:cNvPr id="14" name="Text 5"/>
          <p:cNvSpPr/>
          <p:nvPr/>
        </p:nvSpPr>
        <p:spPr>
          <a:xfrm>
            <a:off x="3218180" y="2455545"/>
            <a:ext cx="2505075" cy="306784"/>
          </a:xfrm>
          <a:prstGeom prst="rect">
            <a:avLst/>
          </a:prstGeom>
          <a:noFill/>
          <a:ln/>
        </p:spPr>
        <p:txBody>
          <a:bodyPr wrap="square" lIns="0" tIns="0" rIns="0" bIns="0" rtlCol="0" anchor="t">
            <a:spAutoFit/>
          </a:bodyPr>
          <a:lstStyle/>
          <a:p>
            <a:pPr>
              <a:lnSpc>
                <a:spcPct val="100000"/>
              </a:lnSpc>
            </a:pPr>
            <a:r>
              <a:rPr lang="en-US" sz="2000" b="1" dirty="0">
                <a:solidFill>
                  <a:srgbClr val="262626"/>
                </a:solidFill>
                <a:latin typeface="MiSans" pitchFamily="34" charset="0"/>
                <a:ea typeface="MiSans" pitchFamily="34" charset="-122"/>
                <a:cs typeface="MiSans" pitchFamily="34" charset="-120"/>
              </a:rPr>
              <a:t>SheetAI</a:t>
            </a:r>
            <a:endParaRPr lang="en-US" sz="1600" dirty="0"/>
          </a:p>
        </p:txBody>
      </p:sp>
      <p:sp>
        <p:nvSpPr>
          <p:cNvPr id="15" name="Text 6"/>
          <p:cNvSpPr/>
          <p:nvPr/>
        </p:nvSpPr>
        <p:spPr>
          <a:xfrm>
            <a:off x="3116580" y="3202940"/>
            <a:ext cx="275209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262626"/>
                </a:solidFill>
                <a:latin typeface="MiSans" pitchFamily="34" charset="0"/>
                <a:ea typeface="MiSans" pitchFamily="34" charset="-122"/>
                <a:cs typeface="MiSans" pitchFamily="34" charset="-120"/>
              </a:rPr>
              <a:t>SheetAI enhances spreadsheet functionality with AI, improving data accuracy and analysis speed.</a:t>
            </a:r>
            <a:endParaRPr lang="en-US" sz="1600" dirty="0"/>
          </a:p>
        </p:txBody>
      </p:sp>
      <p:sp>
        <p:nvSpPr>
          <p:cNvPr id="16" name="Text 7"/>
          <p:cNvSpPr/>
          <p:nvPr/>
        </p:nvSpPr>
        <p:spPr>
          <a:xfrm>
            <a:off x="7412038" y="1637030"/>
            <a:ext cx="490855" cy="429617"/>
          </a:xfrm>
          <a:prstGeom prst="rect">
            <a:avLst/>
          </a:prstGeom>
          <a:noFill/>
          <a:ln/>
        </p:spPr>
        <p:txBody>
          <a:bodyPr wrap="square" lIns="0" tIns="0" rIns="0" bIns="0" rtlCol="0" anchor="t">
            <a:spAutoFit/>
          </a:bodyPr>
          <a:lstStyle/>
          <a:p>
            <a:pPr algn="ctr">
              <a:lnSpc>
                <a:spcPct val="100000"/>
              </a:lnSpc>
            </a:pPr>
            <a:r>
              <a:rPr lang="en-US" sz="2800" dirty="0">
                <a:solidFill>
                  <a:srgbClr val="000000"/>
                </a:solidFill>
                <a:latin typeface="MiSans" pitchFamily="34" charset="0"/>
                <a:ea typeface="MiSans" pitchFamily="34" charset="-122"/>
                <a:cs typeface="MiSans" pitchFamily="34" charset="-120"/>
              </a:rPr>
              <a:t>03</a:t>
            </a:r>
            <a:endParaRPr lang="en-US" sz="1600" dirty="0"/>
          </a:p>
        </p:txBody>
      </p:sp>
      <p:sp>
        <p:nvSpPr>
          <p:cNvPr id="17" name="Text 8"/>
          <p:cNvSpPr/>
          <p:nvPr/>
        </p:nvSpPr>
        <p:spPr>
          <a:xfrm>
            <a:off x="6299200" y="2455545"/>
            <a:ext cx="2505075" cy="306784"/>
          </a:xfrm>
          <a:prstGeom prst="rect">
            <a:avLst/>
          </a:prstGeom>
          <a:noFill/>
          <a:ln/>
        </p:spPr>
        <p:txBody>
          <a:bodyPr wrap="square" lIns="0" tIns="0" rIns="0" bIns="0" rtlCol="0" anchor="t">
            <a:spAutoFit/>
          </a:bodyPr>
          <a:lstStyle/>
          <a:p>
            <a:pPr>
              <a:lnSpc>
                <a:spcPct val="100000"/>
              </a:lnSpc>
            </a:pPr>
            <a:r>
              <a:rPr lang="en-US" sz="2000" b="1" dirty="0">
                <a:solidFill>
                  <a:srgbClr val="262626"/>
                </a:solidFill>
                <a:latin typeface="MiSans" pitchFamily="34" charset="0"/>
                <a:ea typeface="MiSans" pitchFamily="34" charset="-122"/>
                <a:cs typeface="MiSans" pitchFamily="34" charset="-120"/>
              </a:rPr>
              <a:t>GPT for Sheets</a:t>
            </a:r>
            <a:endParaRPr lang="en-US" sz="1600" dirty="0"/>
          </a:p>
        </p:txBody>
      </p:sp>
      <p:sp>
        <p:nvSpPr>
          <p:cNvPr id="18" name="Text 9"/>
          <p:cNvSpPr/>
          <p:nvPr/>
        </p:nvSpPr>
        <p:spPr>
          <a:xfrm>
            <a:off x="6197600" y="3202940"/>
            <a:ext cx="2752090"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262626"/>
                </a:solidFill>
                <a:latin typeface="MiSans" pitchFamily="34" charset="0"/>
                <a:ea typeface="MiSans" pitchFamily="34" charset="-122"/>
                <a:cs typeface="MiSans" pitchFamily="34" charset="-120"/>
              </a:rPr>
              <a:t>GPT for Sheets integrates AI into spreadsheets, providing advanced analytics and predictive modeling capabilities.</a:t>
            </a:r>
            <a:endParaRPr lang="en-US" sz="1600" dirty="0"/>
          </a:p>
        </p:txBody>
      </p:sp>
      <p:sp>
        <p:nvSpPr>
          <p:cNvPr id="19" name="Text 10"/>
          <p:cNvSpPr/>
          <p:nvPr/>
        </p:nvSpPr>
        <p:spPr>
          <a:xfrm>
            <a:off x="10489248" y="1637030"/>
            <a:ext cx="490855" cy="429617"/>
          </a:xfrm>
          <a:prstGeom prst="rect">
            <a:avLst/>
          </a:prstGeom>
          <a:noFill/>
          <a:ln/>
        </p:spPr>
        <p:txBody>
          <a:bodyPr wrap="square" lIns="0" tIns="0" rIns="0" bIns="0" rtlCol="0" anchor="t">
            <a:spAutoFit/>
          </a:bodyPr>
          <a:lstStyle/>
          <a:p>
            <a:pPr algn="ctr">
              <a:lnSpc>
                <a:spcPct val="100000"/>
              </a:lnSpc>
            </a:pPr>
            <a:r>
              <a:rPr lang="en-US" sz="2800" dirty="0">
                <a:solidFill>
                  <a:srgbClr val="FFFFFF"/>
                </a:solidFill>
                <a:latin typeface="MiSans" pitchFamily="34" charset="0"/>
                <a:ea typeface="MiSans" pitchFamily="34" charset="-122"/>
                <a:cs typeface="MiSans" pitchFamily="34" charset="-120"/>
              </a:rPr>
              <a:t>04</a:t>
            </a:r>
            <a:endParaRPr lang="en-US" sz="1600" dirty="0"/>
          </a:p>
        </p:txBody>
      </p:sp>
      <p:sp>
        <p:nvSpPr>
          <p:cNvPr id="20" name="Text 11"/>
          <p:cNvSpPr/>
          <p:nvPr/>
        </p:nvSpPr>
        <p:spPr>
          <a:xfrm>
            <a:off x="9380220" y="2455545"/>
            <a:ext cx="2505075" cy="306784"/>
          </a:xfrm>
          <a:prstGeom prst="rect">
            <a:avLst/>
          </a:prstGeom>
          <a:noFill/>
          <a:ln/>
        </p:spPr>
        <p:txBody>
          <a:bodyPr wrap="square" lIns="0" tIns="0" rIns="0" bIns="0" rtlCol="0" anchor="t">
            <a:spAutoFit/>
          </a:bodyPr>
          <a:lstStyle/>
          <a:p>
            <a:pPr>
              <a:lnSpc>
                <a:spcPct val="100000"/>
              </a:lnSpc>
            </a:pPr>
            <a:r>
              <a:rPr lang="en-US" sz="2000" b="1" dirty="0">
                <a:solidFill>
                  <a:srgbClr val="262626"/>
                </a:solidFill>
                <a:latin typeface="MiSans" pitchFamily="34" charset="0"/>
                <a:ea typeface="MiSans" pitchFamily="34" charset="-122"/>
                <a:cs typeface="MiSans" pitchFamily="34" charset="-120"/>
              </a:rPr>
              <a:t>Duet AI</a:t>
            </a:r>
            <a:endParaRPr lang="en-US" sz="1600" dirty="0"/>
          </a:p>
        </p:txBody>
      </p:sp>
      <p:sp>
        <p:nvSpPr>
          <p:cNvPr id="21" name="Text 12"/>
          <p:cNvSpPr/>
          <p:nvPr/>
        </p:nvSpPr>
        <p:spPr>
          <a:xfrm>
            <a:off x="9278620" y="3202940"/>
            <a:ext cx="275209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262626"/>
                </a:solidFill>
                <a:latin typeface="MiSans" pitchFamily="34" charset="0"/>
                <a:ea typeface="MiSans" pitchFamily="34" charset="-122"/>
                <a:cs typeface="MiSans" pitchFamily="34" charset="-120"/>
              </a:rPr>
              <a:t>Duet AI offers AI-driven tools for financial analysis, improving forecasting and trend detection.</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ECF26D"/>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6000"/>
          </a:blip>
          <a:srcRect l="2170" t="10337" r="2041" b="10761"/>
          <a:stretch/>
        </p:blipFill>
        <p:spPr>
          <a:xfrm>
            <a:off x="0" y="0"/>
            <a:ext cx="12191365" cy="6858000"/>
          </a:xfrm>
          <a:prstGeom prst="rect">
            <a:avLst/>
          </a:prstGeom>
        </p:spPr>
      </p:pic>
      <p:sp>
        <p:nvSpPr>
          <p:cNvPr id="3" name="Text 0"/>
          <p:cNvSpPr/>
          <p:nvPr/>
        </p:nvSpPr>
        <p:spPr>
          <a:xfrm>
            <a:off x="4659611" y="1928832"/>
            <a:ext cx="2872142" cy="2126059"/>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23212C"/>
                </a:solidFill>
                <a:latin typeface="MiSans" pitchFamily="34" charset="0"/>
                <a:ea typeface="MiSans" pitchFamily="34" charset="-122"/>
                <a:cs typeface="MiSans" pitchFamily="34" charset="-120"/>
              </a:rPr>
              <a:t>06</a:t>
            </a:r>
            <a:endParaRPr lang="en-US" sz="1600" dirty="0"/>
          </a:p>
        </p:txBody>
      </p:sp>
      <p:sp>
        <p:nvSpPr>
          <p:cNvPr id="4" name="Text 1"/>
          <p:cNvSpPr/>
          <p:nvPr/>
        </p:nvSpPr>
        <p:spPr>
          <a:xfrm>
            <a:off x="2677160" y="4182745"/>
            <a:ext cx="8080375" cy="499467"/>
          </a:xfrm>
          <a:prstGeom prst="rect">
            <a:avLst/>
          </a:prstGeom>
          <a:noFill/>
          <a:ln/>
        </p:spPr>
        <p:txBody>
          <a:bodyPr wrap="square" lIns="0" tIns="0" rIns="0" bIns="0" rtlCol="0" anchor="t">
            <a:spAutoFit/>
          </a:bodyPr>
          <a:lstStyle/>
          <a:p>
            <a:pPr algn="ctr">
              <a:lnSpc>
                <a:spcPct val="100000"/>
              </a:lnSpc>
            </a:pPr>
            <a:r>
              <a:rPr lang="en-US" sz="3200" b="1" dirty="0">
                <a:solidFill>
                  <a:srgbClr val="000000"/>
                </a:solidFill>
                <a:latin typeface="MiSans" pitchFamily="34" charset="0"/>
                <a:ea typeface="MiSans" pitchFamily="34" charset="-122"/>
                <a:cs typeface="MiSans" pitchFamily="34" charset="-120"/>
              </a:rPr>
              <a:t>Training Framework</a:t>
            </a:r>
            <a:endParaRPr lang="en-US" sz="1600" dirty="0"/>
          </a:p>
        </p:txBody>
      </p:sp>
      <p:pic>
        <p:nvPicPr>
          <p:cNvPr id="5" name="Image 1" descr="https://kimi-img.moonshot.cn/pub/slides/slides_tmpl/image/25-09-02-15:07:44-d2r9fg1e3tpg8rchv4a0.png"/>
          <p:cNvPicPr>
            <a:picLocks noChangeAspect="1"/>
          </p:cNvPicPr>
          <p:nvPr/>
        </p:nvPicPr>
        <p:blipFill>
          <a:blip r:embed="rId4"/>
          <a:srcRect l="21" r="21"/>
          <a:stretch/>
        </p:blipFill>
        <p:spPr>
          <a:xfrm rot="5400000">
            <a:off x="1124585" y="4286885"/>
            <a:ext cx="1398905" cy="1506220"/>
          </a:xfrm>
          <a:prstGeom prst="rect">
            <a:avLst/>
          </a:prstGeom>
        </p:spPr>
      </p:pic>
      <p:pic>
        <p:nvPicPr>
          <p:cNvPr id="6" name="Image 2" descr="https://kimi-img.moonshot.cn/pub/slides/slides_tmpl/image/25-09-02-15:07:44-d2r9fg1e3tpg8rchv4a0.png"/>
          <p:cNvPicPr>
            <a:picLocks noChangeAspect="1"/>
          </p:cNvPicPr>
          <p:nvPr/>
        </p:nvPicPr>
        <p:blipFill>
          <a:blip r:embed="rId4"/>
          <a:srcRect l="21" r="21"/>
          <a:stretch/>
        </p:blipFill>
        <p:spPr>
          <a:xfrm rot="16200000" flipH="1">
            <a:off x="9563735" y="1413510"/>
            <a:ext cx="1398905" cy="1506220"/>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C3D3E3"/>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8000"/>
          </a:blip>
          <a:srcRect l="2170" t="10337" r="2041" b="10761"/>
          <a:stretch/>
        </p:blipFill>
        <p:spPr>
          <a:xfrm>
            <a:off x="0" y="0"/>
            <a:ext cx="12191365" cy="6858000"/>
          </a:xfrm>
          <a:prstGeom prst="rect">
            <a:avLst/>
          </a:prstGeom>
        </p:spPr>
      </p:pic>
      <p:pic>
        <p:nvPicPr>
          <p:cNvPr id="3" name="Image 1" descr="https://kimi-img.moonshot.cn/pub/slides/slides_tmpl/image/25-09-02-15:08:03-d2r9fkpe3tpg8rchv4fg.png"/>
          <p:cNvPicPr>
            <a:picLocks noChangeAspect="1"/>
          </p:cNvPicPr>
          <p:nvPr/>
        </p:nvPicPr>
        <p:blipFill>
          <a:blip r:embed="rId4"/>
          <a:stretch>
            <a:fillRect/>
          </a:stretch>
        </p:blipFill>
        <p:spPr>
          <a:xfrm>
            <a:off x="751205" y="4077335"/>
            <a:ext cx="10633075" cy="1981200"/>
          </a:xfrm>
          <a:prstGeom prst="rect">
            <a:avLst/>
          </a:prstGeom>
        </p:spPr>
      </p:pic>
      <p:pic>
        <p:nvPicPr>
          <p:cNvPr id="4" name="Image 2" descr="https://kimi-img.moonshot.cn/pub/slides/slides_tmpl/image/25-09-02-15:08:03-d2r9fkpe3tpg8rchv4fg.png"/>
          <p:cNvPicPr>
            <a:picLocks noChangeAspect="1"/>
          </p:cNvPicPr>
          <p:nvPr/>
        </p:nvPicPr>
        <p:blipFill>
          <a:blip r:embed="rId4"/>
          <a:stretch>
            <a:fillRect/>
          </a:stretch>
        </p:blipFill>
        <p:spPr>
          <a:xfrm>
            <a:off x="751205" y="1745615"/>
            <a:ext cx="10633075" cy="1981200"/>
          </a:xfrm>
          <a:prstGeom prst="rect">
            <a:avLst/>
          </a:prstGeom>
        </p:spPr>
      </p:pic>
      <p:pic>
        <p:nvPicPr>
          <p:cNvPr id="5" name="Image 3" descr="https://kimi-img.moonshot.cn/pub/slides/slides_tmpl/image/25-09-02-15:08:06-d2r9flhe3tpg8rchv4hg.jpg"/>
          <p:cNvPicPr>
            <a:picLocks noChangeAspect="1"/>
          </p:cNvPicPr>
          <p:nvPr/>
        </p:nvPicPr>
        <p:blipFill>
          <a:blip r:embed="rId5"/>
          <a:srcRect t="19610" b="19610"/>
          <a:stretch/>
        </p:blipFill>
        <p:spPr>
          <a:xfrm>
            <a:off x="968375" y="1889760"/>
            <a:ext cx="2818765" cy="1713230"/>
          </a:xfrm>
          <a:prstGeom prst="rect">
            <a:avLst/>
          </a:prstGeom>
        </p:spPr>
      </p:pic>
      <p:pic>
        <p:nvPicPr>
          <p:cNvPr id="6" name="Image 4" descr="https://kimi-img.moonshot.cn/pub/slides/slides_tmpl/image/25-09-02-15:08:01-d2r9fk9e3tpg8rchv4dg.jpg"/>
          <p:cNvPicPr>
            <a:picLocks noChangeAspect="1"/>
          </p:cNvPicPr>
          <p:nvPr/>
        </p:nvPicPr>
        <p:blipFill>
          <a:blip r:embed="rId6"/>
          <a:srcRect t="19111" b="19111"/>
          <a:stretch/>
        </p:blipFill>
        <p:spPr>
          <a:xfrm>
            <a:off x="8406130" y="4192905"/>
            <a:ext cx="2757805" cy="1703705"/>
          </a:xfrm>
          <a:prstGeom prst="rect">
            <a:avLst/>
          </a:prstGeom>
        </p:spPr>
      </p:pic>
      <p:sp>
        <p:nvSpPr>
          <p:cNvPr id="7" name="Text 0"/>
          <p:cNvSpPr/>
          <p:nvPr/>
        </p:nvSpPr>
        <p:spPr>
          <a:xfrm>
            <a:off x="576580" y="867410"/>
            <a:ext cx="957580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Task Mapping Workshop</a:t>
            </a:r>
            <a:endParaRPr lang="en-US" sz="1600" dirty="0"/>
          </a:p>
        </p:txBody>
      </p:sp>
      <p:pic>
        <p:nvPicPr>
          <p:cNvPr id="8" name="Image 5" descr="https://kimi-img.moonshot.cn/pub/slides/slides_tmpl/image/25-09-02-15:07:43-d2r9ffpe3tpg8rchv440.png"/>
          <p:cNvPicPr>
            <a:picLocks noChangeAspect="1"/>
          </p:cNvPicPr>
          <p:nvPr/>
        </p:nvPicPr>
        <p:blipFill>
          <a:blip r:embed="rId7"/>
          <a:stretch>
            <a:fillRect/>
          </a:stretch>
        </p:blipFill>
        <p:spPr>
          <a:xfrm>
            <a:off x="10755630" y="1303655"/>
            <a:ext cx="1028700" cy="1028700"/>
          </a:xfrm>
          <a:prstGeom prst="rect">
            <a:avLst/>
          </a:prstGeom>
        </p:spPr>
      </p:pic>
      <p:pic>
        <p:nvPicPr>
          <p:cNvPr id="9" name="Image 6" descr="https://kimi-img.moonshot.cn/pub/slides/slides_tmpl/image/25-09-02-15:07:43-d2r9ffpe3tpg8rchv440.png"/>
          <p:cNvPicPr>
            <a:picLocks noChangeAspect="1"/>
          </p:cNvPicPr>
          <p:nvPr/>
        </p:nvPicPr>
        <p:blipFill>
          <a:blip r:embed="rId7"/>
          <a:stretch>
            <a:fillRect/>
          </a:stretch>
        </p:blipFill>
        <p:spPr>
          <a:xfrm>
            <a:off x="7202170" y="3771900"/>
            <a:ext cx="1028700" cy="1028700"/>
          </a:xfrm>
          <a:prstGeom prst="rect">
            <a:avLst/>
          </a:prstGeom>
        </p:spPr>
      </p:pic>
      <p:pic>
        <p:nvPicPr>
          <p:cNvPr id="10" name="Image 7" descr="https://kimi-img.moonshot.cn/pub/slides/slides_tmpl/image/25-09-02-15:07:44-d2r9fg1e3tpg8rchv450.png"/>
          <p:cNvPicPr>
            <a:picLocks noChangeAspect="1"/>
          </p:cNvPicPr>
          <p:nvPr/>
        </p:nvPicPr>
        <p:blipFill>
          <a:blip r:embed="rId8"/>
          <a:stretch>
            <a:fillRect/>
          </a:stretch>
        </p:blipFill>
        <p:spPr>
          <a:xfrm rot="5400000">
            <a:off x="-75565" y="2576830"/>
            <a:ext cx="1383030" cy="270510"/>
          </a:xfrm>
          <a:prstGeom prst="rect">
            <a:avLst/>
          </a:prstGeom>
        </p:spPr>
      </p:pic>
      <p:pic>
        <p:nvPicPr>
          <p:cNvPr id="11" name="Image 8" descr="https://kimi-img.moonshot.cn/pub/slides/slides_tmpl/image/25-09-02-15:07:44-d2r9fg1e3tpg8rchv450.png"/>
          <p:cNvPicPr>
            <a:picLocks noChangeAspect="1"/>
          </p:cNvPicPr>
          <p:nvPr/>
        </p:nvPicPr>
        <p:blipFill>
          <a:blip r:embed="rId8"/>
          <a:stretch>
            <a:fillRect/>
          </a:stretch>
        </p:blipFill>
        <p:spPr>
          <a:xfrm rot="5400000">
            <a:off x="-75565" y="4957445"/>
            <a:ext cx="1383030" cy="270510"/>
          </a:xfrm>
          <a:prstGeom prst="rect">
            <a:avLst/>
          </a:prstGeom>
        </p:spPr>
      </p:pic>
      <p:sp>
        <p:nvSpPr>
          <p:cNvPr id="12" name="Text 1"/>
          <p:cNvSpPr/>
          <p:nvPr/>
        </p:nvSpPr>
        <p:spPr>
          <a:xfrm>
            <a:off x="11024553" y="1602740"/>
            <a:ext cx="490855" cy="429617"/>
          </a:xfrm>
          <a:prstGeom prst="rect">
            <a:avLst/>
          </a:prstGeom>
          <a:noFill/>
          <a:ln/>
        </p:spPr>
        <p:txBody>
          <a:bodyPr wrap="square" lIns="0" tIns="0" rIns="0" bIns="0" rtlCol="0" anchor="t">
            <a:spAutoFit/>
          </a:bodyPr>
          <a:lstStyle/>
          <a:p>
            <a:pPr algn="ctr">
              <a:lnSpc>
                <a:spcPct val="100000"/>
              </a:lnSpc>
            </a:pPr>
            <a:r>
              <a:rPr lang="en-US" sz="2800" dirty="0">
                <a:solidFill>
                  <a:srgbClr val="000000"/>
                </a:solidFill>
                <a:latin typeface="MiSans" pitchFamily="34" charset="0"/>
                <a:ea typeface="MiSans" pitchFamily="34" charset="-122"/>
                <a:cs typeface="MiSans" pitchFamily="34" charset="-120"/>
              </a:rPr>
              <a:t>01</a:t>
            </a:r>
            <a:endParaRPr lang="en-US" sz="1600" dirty="0"/>
          </a:p>
        </p:txBody>
      </p:sp>
      <p:sp>
        <p:nvSpPr>
          <p:cNvPr id="13" name="Text 2"/>
          <p:cNvSpPr/>
          <p:nvPr/>
        </p:nvSpPr>
        <p:spPr>
          <a:xfrm>
            <a:off x="4163695" y="2073910"/>
            <a:ext cx="6591935"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Task Mapping</a:t>
            </a:r>
            <a:endParaRPr lang="en-US" sz="1600" dirty="0"/>
          </a:p>
        </p:txBody>
      </p:sp>
      <p:sp>
        <p:nvSpPr>
          <p:cNvPr id="14" name="Text 3"/>
          <p:cNvSpPr/>
          <p:nvPr/>
        </p:nvSpPr>
        <p:spPr>
          <a:xfrm>
            <a:off x="4111625" y="2395220"/>
            <a:ext cx="7052310"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Participants list their daily tasks and map them to the AI potential matrix, identifying automation opportunities.</a:t>
            </a:r>
            <a:endParaRPr lang="en-US" sz="1600" dirty="0"/>
          </a:p>
        </p:txBody>
      </p:sp>
      <p:sp>
        <p:nvSpPr>
          <p:cNvPr id="15" name="Text 4"/>
          <p:cNvSpPr/>
          <p:nvPr/>
        </p:nvSpPr>
        <p:spPr>
          <a:xfrm>
            <a:off x="7471093" y="4070985"/>
            <a:ext cx="490855" cy="429617"/>
          </a:xfrm>
          <a:prstGeom prst="rect">
            <a:avLst/>
          </a:prstGeom>
          <a:noFill/>
          <a:ln/>
        </p:spPr>
        <p:txBody>
          <a:bodyPr wrap="square" lIns="0" tIns="0" rIns="0" bIns="0" rtlCol="0" anchor="t">
            <a:spAutoFit/>
          </a:bodyPr>
          <a:lstStyle/>
          <a:p>
            <a:pPr algn="ctr">
              <a:lnSpc>
                <a:spcPct val="100000"/>
              </a:lnSpc>
            </a:pPr>
            <a:r>
              <a:rPr lang="en-US" sz="2800" dirty="0">
                <a:solidFill>
                  <a:srgbClr val="000000"/>
                </a:solidFill>
                <a:latin typeface="MiSans" pitchFamily="34" charset="0"/>
                <a:ea typeface="MiSans" pitchFamily="34" charset="-122"/>
                <a:cs typeface="MiSans" pitchFamily="34" charset="-120"/>
              </a:rPr>
              <a:t>02</a:t>
            </a:r>
            <a:endParaRPr lang="en-US" sz="1600" dirty="0"/>
          </a:p>
        </p:txBody>
      </p:sp>
      <p:sp>
        <p:nvSpPr>
          <p:cNvPr id="16" name="Text 5"/>
          <p:cNvSpPr/>
          <p:nvPr/>
        </p:nvSpPr>
        <p:spPr>
          <a:xfrm>
            <a:off x="1062990" y="4389755"/>
            <a:ext cx="6591935"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Tool Alignment</a:t>
            </a:r>
            <a:endParaRPr lang="en-US" sz="1600" dirty="0"/>
          </a:p>
        </p:txBody>
      </p:sp>
      <p:sp>
        <p:nvSpPr>
          <p:cNvPr id="17" name="Text 6"/>
          <p:cNvSpPr/>
          <p:nvPr/>
        </p:nvSpPr>
        <p:spPr>
          <a:xfrm>
            <a:off x="986790" y="4734560"/>
            <a:ext cx="7052310" cy="1047115"/>
          </a:xfrm>
          <a:prstGeom prst="rect">
            <a:avLst/>
          </a:prstGeom>
          <a:noFill/>
          <a:ln/>
        </p:spPr>
        <p:txBody>
          <a:bodyPr wrap="square" lIns="91440" tIns="45720" rIns="91440" bIns="45720" rtlCol="0" anchor="t"/>
          <a:lstStyle/>
          <a:p>
            <a:pPr>
              <a:lnSpc>
                <a:spcPct val="150000"/>
              </a:lnSpc>
            </a:pPr>
            <a:r>
              <a:rPr lang="en-US" sz="1400" dirty="0">
                <a:solidFill>
                  <a:srgbClr val="000000"/>
                </a:solidFill>
                <a:latin typeface="MiSans" pitchFamily="34" charset="0"/>
                <a:ea typeface="MiSans" pitchFamily="34" charset="-122"/>
                <a:cs typeface="MiSans" pitchFamily="34" charset="-120"/>
              </a:rPr>
              <a:t>Match tasks with recommended AI tools for hands-on exercises, ensuring practical application and learning.</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23212C"/>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6000"/>
          </a:blip>
          <a:srcRect l="2170" t="10337" r="2041" b="10761"/>
          <a:stretch/>
        </p:blipFill>
        <p:spPr>
          <a:xfrm>
            <a:off x="0" y="0"/>
            <a:ext cx="12191365" cy="6858000"/>
          </a:xfrm>
          <a:prstGeom prst="rect">
            <a:avLst/>
          </a:prstGeom>
        </p:spPr>
      </p:pic>
      <p:pic>
        <p:nvPicPr>
          <p:cNvPr id="3" name="Image 1" descr="https://kimi-img.moonshot.cn/pub/slides/slides_tmpl/image/25-09-02-15:07:44-d2r9fg1e3tpg8rchv480.png"/>
          <p:cNvPicPr>
            <a:picLocks noChangeAspect="1"/>
          </p:cNvPicPr>
          <p:nvPr/>
        </p:nvPicPr>
        <p:blipFill>
          <a:blip r:embed="rId4"/>
          <a:stretch>
            <a:fillRect/>
          </a:stretch>
        </p:blipFill>
        <p:spPr>
          <a:xfrm>
            <a:off x="8145145" y="1962150"/>
            <a:ext cx="3015615" cy="3783330"/>
          </a:xfrm>
          <a:prstGeom prst="rect">
            <a:avLst/>
          </a:prstGeom>
        </p:spPr>
      </p:pic>
      <p:pic>
        <p:nvPicPr>
          <p:cNvPr id="4" name="Image 2" descr="https://kimi-img.moonshot.cn/pub/slides/slides_tmpl/image/25-09-02-15:07:44-d2r9fg1e3tpg8rchv48g.png"/>
          <p:cNvPicPr>
            <a:picLocks noChangeAspect="1"/>
          </p:cNvPicPr>
          <p:nvPr/>
        </p:nvPicPr>
        <p:blipFill>
          <a:blip r:embed="rId5"/>
          <a:stretch>
            <a:fillRect/>
          </a:stretch>
        </p:blipFill>
        <p:spPr>
          <a:xfrm>
            <a:off x="4556125" y="1962150"/>
            <a:ext cx="3015615" cy="3783330"/>
          </a:xfrm>
          <a:prstGeom prst="rect">
            <a:avLst/>
          </a:prstGeom>
        </p:spPr>
      </p:pic>
      <p:pic>
        <p:nvPicPr>
          <p:cNvPr id="5" name="Image 3" descr="https://kimi-img.moonshot.cn/pub/slides/slides_tmpl/image/25-09-02-15:07:44-d2r9fg1e3tpg8rchv480.png"/>
          <p:cNvPicPr>
            <a:picLocks noChangeAspect="1"/>
          </p:cNvPicPr>
          <p:nvPr/>
        </p:nvPicPr>
        <p:blipFill>
          <a:blip r:embed="rId4"/>
          <a:stretch>
            <a:fillRect/>
          </a:stretch>
        </p:blipFill>
        <p:spPr>
          <a:xfrm>
            <a:off x="1005205" y="1962150"/>
            <a:ext cx="3015615" cy="3783330"/>
          </a:xfrm>
          <a:prstGeom prst="rect">
            <a:avLst/>
          </a:prstGeom>
        </p:spPr>
      </p:pic>
      <p:pic>
        <p:nvPicPr>
          <p:cNvPr id="6" name="Image 4" descr="https://kimi-img.moonshot.cn/pub/slides/slides_tmpl/image/25-09-02-15:07:44-d2r9fg1e3tpg8rchv450.png"/>
          <p:cNvPicPr>
            <a:picLocks noChangeAspect="1"/>
          </p:cNvPicPr>
          <p:nvPr/>
        </p:nvPicPr>
        <p:blipFill>
          <a:blip r:embed="rId6"/>
          <a:stretch>
            <a:fillRect/>
          </a:stretch>
        </p:blipFill>
        <p:spPr>
          <a:xfrm>
            <a:off x="10544810" y="623570"/>
            <a:ext cx="1095375" cy="613410"/>
          </a:xfrm>
          <a:prstGeom prst="rect">
            <a:avLst/>
          </a:prstGeom>
        </p:spPr>
      </p:pic>
      <p:pic>
        <p:nvPicPr>
          <p:cNvPr id="7" name="Image 5" descr="https://kimi-img.moonshot.cn/pub/slides/slides_tmpl/image/25-09-02-15:07:44-d2r9fg1e3tpg8rchv490.jpg"/>
          <p:cNvPicPr>
            <a:picLocks noChangeAspect="1"/>
          </p:cNvPicPr>
          <p:nvPr/>
        </p:nvPicPr>
        <p:blipFill>
          <a:blip r:embed="rId7"/>
          <a:stretch>
            <a:fillRect/>
          </a:stretch>
        </p:blipFill>
        <p:spPr>
          <a:xfrm>
            <a:off x="1385570" y="3863340"/>
            <a:ext cx="2276475" cy="19050"/>
          </a:xfrm>
          <a:prstGeom prst="rect">
            <a:avLst/>
          </a:prstGeom>
        </p:spPr>
      </p:pic>
      <p:pic>
        <p:nvPicPr>
          <p:cNvPr id="8" name="Image 6" descr="https://kimi-img.moonshot.cn/pub/slides/slides_tmpl/image/25-09-02-15:07:44-d2r9fg1e3tpg8rchv490.jpg"/>
          <p:cNvPicPr>
            <a:picLocks noChangeAspect="1"/>
          </p:cNvPicPr>
          <p:nvPr/>
        </p:nvPicPr>
        <p:blipFill>
          <a:blip r:embed="rId7"/>
          <a:stretch>
            <a:fillRect/>
          </a:stretch>
        </p:blipFill>
        <p:spPr>
          <a:xfrm>
            <a:off x="8554720" y="3882390"/>
            <a:ext cx="2276475" cy="19050"/>
          </a:xfrm>
          <a:prstGeom prst="rect">
            <a:avLst/>
          </a:prstGeom>
        </p:spPr>
      </p:pic>
      <p:pic>
        <p:nvPicPr>
          <p:cNvPr id="9" name="Image 7" descr="https://kimi-img.moonshot.cn/pub/slides/slides_tmpl/image/25-09-02-15:07:44-d2r9fg1e3tpg8rchv49g.jpg"/>
          <p:cNvPicPr>
            <a:picLocks noChangeAspect="1"/>
          </p:cNvPicPr>
          <p:nvPr/>
        </p:nvPicPr>
        <p:blipFill>
          <a:blip r:embed="rId8"/>
          <a:srcRect/>
          <a:stretch/>
        </p:blipFill>
        <p:spPr>
          <a:xfrm>
            <a:off x="4925695" y="3874770"/>
            <a:ext cx="2276475" cy="19050"/>
          </a:xfrm>
          <a:prstGeom prst="rect">
            <a:avLst/>
          </a:prstGeom>
        </p:spPr>
      </p:pic>
      <p:sp>
        <p:nvSpPr>
          <p:cNvPr id="10" name="Text 0"/>
          <p:cNvSpPr/>
          <p:nvPr/>
        </p:nvSpPr>
        <p:spPr>
          <a:xfrm>
            <a:off x="4546600" y="833993"/>
            <a:ext cx="3098800" cy="1291034"/>
          </a:xfrm>
          <a:prstGeom prst="rect">
            <a:avLst/>
          </a:prstGeom>
          <a:noFill/>
          <a:ln/>
        </p:spPr>
        <p:txBody>
          <a:bodyPr wrap="square" lIns="0" tIns="0" rIns="0" bIns="0" rtlCol="0" anchor="t">
            <a:spAutoFit/>
          </a:bodyPr>
          <a:lstStyle/>
          <a:p>
            <a:pPr>
              <a:lnSpc>
                <a:spcPct val="100000"/>
              </a:lnSpc>
            </a:pPr>
            <a:r>
              <a:rPr lang="en-US" sz="4000" dirty="0">
                <a:solidFill>
                  <a:srgbClr val="F9DB6F"/>
                </a:solidFill>
                <a:latin typeface="MiSans" pitchFamily="34" charset="0"/>
                <a:ea typeface="MiSans" pitchFamily="34" charset="-122"/>
                <a:cs typeface="MiSans" pitchFamily="34" charset="-120"/>
              </a:rPr>
              <a:t>CONTENTS</a:t>
            </a:r>
            <a:endParaRPr lang="en-US" sz="1600" dirty="0"/>
          </a:p>
        </p:txBody>
      </p:sp>
      <p:sp>
        <p:nvSpPr>
          <p:cNvPr id="11" name="Shape 1"/>
          <p:cNvSpPr/>
          <p:nvPr/>
        </p:nvSpPr>
        <p:spPr>
          <a:xfrm>
            <a:off x="1369769" y="2271399"/>
            <a:ext cx="611797" cy="510974"/>
          </a:xfrm>
          <a:prstGeom prst="rect">
            <a:avLst/>
          </a:prstGeom>
          <a:solidFill>
            <a:srgbClr val="000000">
              <a:alpha val="0"/>
            </a:srgbClr>
          </a:solidFill>
          <a:ln/>
        </p:spPr>
      </p:sp>
      <p:sp>
        <p:nvSpPr>
          <p:cNvPr id="12" name="Text 2"/>
          <p:cNvSpPr/>
          <p:nvPr/>
        </p:nvSpPr>
        <p:spPr>
          <a:xfrm>
            <a:off x="1369769" y="2271399"/>
            <a:ext cx="611797" cy="510974"/>
          </a:xfrm>
          <a:prstGeom prst="rect">
            <a:avLst/>
          </a:prstGeom>
          <a:noFill/>
          <a:ln/>
        </p:spPr>
        <p:txBody>
          <a:bodyPr wrap="square" lIns="0" tIns="0" rIns="0" bIns="0" rtlCol="0" anchor="t"/>
          <a:lstStyle/>
          <a:p>
            <a:pPr algn="just">
              <a:lnSpc>
                <a:spcPct val="110000"/>
              </a:lnSpc>
            </a:pPr>
            <a:r>
              <a:rPr lang="en-US" sz="3200" dirty="0">
                <a:solidFill>
                  <a:srgbClr val="ECF170"/>
                </a:solidFill>
                <a:latin typeface="MiSans" pitchFamily="34" charset="0"/>
                <a:ea typeface="MiSans" pitchFamily="34" charset="-122"/>
                <a:cs typeface="MiSans" pitchFamily="34" charset="-120"/>
              </a:rPr>
              <a:t>01</a:t>
            </a:r>
            <a:endParaRPr lang="en-US" sz="1600" dirty="0"/>
          </a:p>
        </p:txBody>
      </p:sp>
      <p:sp>
        <p:nvSpPr>
          <p:cNvPr id="13" name="Text 3"/>
          <p:cNvSpPr/>
          <p:nvPr/>
        </p:nvSpPr>
        <p:spPr>
          <a:xfrm>
            <a:off x="1144905" y="2772410"/>
            <a:ext cx="2684145" cy="306784"/>
          </a:xfrm>
          <a:prstGeom prst="rect">
            <a:avLst/>
          </a:prstGeom>
          <a:noFill/>
          <a:ln/>
        </p:spPr>
        <p:txBody>
          <a:bodyPr wrap="square" lIns="0" tIns="0" rIns="0" bIns="0" rtlCol="0" anchor="t">
            <a:spAutoFit/>
          </a:bodyPr>
          <a:lstStyle/>
          <a:p>
            <a:pPr>
              <a:lnSpc>
                <a:spcPct val="100000"/>
              </a:lnSpc>
            </a:pPr>
            <a:r>
              <a:rPr lang="en-US" sz="2000" dirty="0">
                <a:solidFill>
                  <a:srgbClr val="FFFFFF"/>
                </a:solidFill>
                <a:latin typeface="MiSans" pitchFamily="34" charset="0"/>
                <a:ea typeface="MiSans" pitchFamily="34" charset="-122"/>
                <a:cs typeface="MiSans" pitchFamily="34" charset="-120"/>
              </a:rPr>
              <a:t>AI Suitability Lens</a:t>
            </a:r>
            <a:endParaRPr lang="en-US" sz="1600" dirty="0"/>
          </a:p>
        </p:txBody>
      </p:sp>
      <p:sp>
        <p:nvSpPr>
          <p:cNvPr id="14" name="Shape 4"/>
          <p:cNvSpPr/>
          <p:nvPr/>
        </p:nvSpPr>
        <p:spPr>
          <a:xfrm>
            <a:off x="4963966" y="2271399"/>
            <a:ext cx="611797" cy="510974"/>
          </a:xfrm>
          <a:prstGeom prst="rect">
            <a:avLst/>
          </a:prstGeom>
          <a:solidFill>
            <a:srgbClr val="000000">
              <a:alpha val="0"/>
            </a:srgbClr>
          </a:solidFill>
          <a:ln/>
        </p:spPr>
      </p:sp>
      <p:sp>
        <p:nvSpPr>
          <p:cNvPr id="15" name="Text 5"/>
          <p:cNvSpPr/>
          <p:nvPr/>
        </p:nvSpPr>
        <p:spPr>
          <a:xfrm>
            <a:off x="4963966" y="2271399"/>
            <a:ext cx="611797" cy="510974"/>
          </a:xfrm>
          <a:prstGeom prst="rect">
            <a:avLst/>
          </a:prstGeom>
          <a:noFill/>
          <a:ln/>
        </p:spPr>
        <p:txBody>
          <a:bodyPr wrap="square" lIns="0" tIns="0" rIns="0" bIns="0" rtlCol="0" anchor="t"/>
          <a:lstStyle/>
          <a:p>
            <a:pPr algn="just">
              <a:lnSpc>
                <a:spcPct val="110000"/>
              </a:lnSpc>
            </a:pPr>
            <a:r>
              <a:rPr lang="en-US" sz="3200" dirty="0">
                <a:solidFill>
                  <a:srgbClr val="000000"/>
                </a:solidFill>
                <a:latin typeface="MiSans" pitchFamily="34" charset="0"/>
                <a:ea typeface="MiSans" pitchFamily="34" charset="-122"/>
                <a:cs typeface="MiSans" pitchFamily="34" charset="-120"/>
              </a:rPr>
              <a:t>02</a:t>
            </a:r>
            <a:endParaRPr lang="en-US" sz="1600" dirty="0"/>
          </a:p>
        </p:txBody>
      </p:sp>
      <p:sp>
        <p:nvSpPr>
          <p:cNvPr id="16" name="Text 6"/>
          <p:cNvSpPr/>
          <p:nvPr/>
        </p:nvSpPr>
        <p:spPr>
          <a:xfrm>
            <a:off x="4724400" y="2772410"/>
            <a:ext cx="2675890" cy="306784"/>
          </a:xfrm>
          <a:prstGeom prst="rect">
            <a:avLst/>
          </a:prstGeom>
          <a:noFill/>
          <a:ln/>
        </p:spPr>
        <p:txBody>
          <a:bodyPr wrap="square" lIns="0" tIns="0" rIns="0" bIns="0" rtlCol="0" anchor="t">
            <a:spAutoFit/>
          </a:bodyPr>
          <a:lstStyle/>
          <a:p>
            <a:pPr algn="just">
              <a:lnSpc>
                <a:spcPct val="100000"/>
              </a:lnSpc>
            </a:pPr>
            <a:r>
              <a:rPr lang="en-US" sz="2000" dirty="0">
                <a:solidFill>
                  <a:srgbClr val="000000"/>
                </a:solidFill>
                <a:latin typeface="MiSans" pitchFamily="34" charset="0"/>
                <a:ea typeface="MiSans" pitchFamily="34" charset="-122"/>
                <a:cs typeface="MiSans" pitchFamily="34" charset="-120"/>
              </a:rPr>
              <a:t>Fraud &amp; Credit AI</a:t>
            </a:r>
            <a:endParaRPr lang="en-US" sz="1600" dirty="0"/>
          </a:p>
        </p:txBody>
      </p:sp>
      <p:sp>
        <p:nvSpPr>
          <p:cNvPr id="17" name="Shape 7"/>
          <p:cNvSpPr/>
          <p:nvPr/>
        </p:nvSpPr>
        <p:spPr>
          <a:xfrm>
            <a:off x="8557416" y="2271399"/>
            <a:ext cx="611797" cy="510974"/>
          </a:xfrm>
          <a:prstGeom prst="rect">
            <a:avLst/>
          </a:prstGeom>
          <a:solidFill>
            <a:srgbClr val="000000">
              <a:alpha val="0"/>
            </a:srgbClr>
          </a:solidFill>
          <a:ln/>
        </p:spPr>
      </p:sp>
      <p:sp>
        <p:nvSpPr>
          <p:cNvPr id="18" name="Text 8"/>
          <p:cNvSpPr/>
          <p:nvPr/>
        </p:nvSpPr>
        <p:spPr>
          <a:xfrm>
            <a:off x="8557416" y="2271399"/>
            <a:ext cx="611797" cy="510974"/>
          </a:xfrm>
          <a:prstGeom prst="rect">
            <a:avLst/>
          </a:prstGeom>
          <a:noFill/>
          <a:ln/>
        </p:spPr>
        <p:txBody>
          <a:bodyPr wrap="square" lIns="0" tIns="0" rIns="0" bIns="0" rtlCol="0" anchor="t"/>
          <a:lstStyle/>
          <a:p>
            <a:pPr algn="just">
              <a:lnSpc>
                <a:spcPct val="110000"/>
              </a:lnSpc>
            </a:pPr>
            <a:r>
              <a:rPr lang="en-US" sz="3200" dirty="0">
                <a:solidFill>
                  <a:srgbClr val="ECF170"/>
                </a:solidFill>
                <a:latin typeface="MiSans" pitchFamily="34" charset="0"/>
                <a:ea typeface="MiSans" pitchFamily="34" charset="-122"/>
                <a:cs typeface="MiSans" pitchFamily="34" charset="-120"/>
              </a:rPr>
              <a:t>03</a:t>
            </a:r>
            <a:endParaRPr lang="en-US" sz="1600" dirty="0"/>
          </a:p>
        </p:txBody>
      </p:sp>
      <p:sp>
        <p:nvSpPr>
          <p:cNvPr id="19" name="Text 9"/>
          <p:cNvSpPr/>
          <p:nvPr/>
        </p:nvSpPr>
        <p:spPr>
          <a:xfrm>
            <a:off x="8309610" y="2772410"/>
            <a:ext cx="2684145" cy="306784"/>
          </a:xfrm>
          <a:prstGeom prst="rect">
            <a:avLst/>
          </a:prstGeom>
          <a:noFill/>
          <a:ln/>
        </p:spPr>
        <p:txBody>
          <a:bodyPr wrap="square" lIns="0" tIns="0" rIns="0" bIns="0" rtlCol="0" anchor="t">
            <a:spAutoFit/>
          </a:bodyPr>
          <a:lstStyle/>
          <a:p>
            <a:pPr>
              <a:lnSpc>
                <a:spcPct val="100000"/>
              </a:lnSpc>
            </a:pPr>
            <a:r>
              <a:rPr lang="en-US" sz="2000" dirty="0">
                <a:solidFill>
                  <a:srgbClr val="FFFFFF"/>
                </a:solidFill>
                <a:latin typeface="MiSans" pitchFamily="34" charset="0"/>
                <a:ea typeface="MiSans" pitchFamily="34" charset="-122"/>
                <a:cs typeface="MiSans" pitchFamily="34" charset="-120"/>
              </a:rPr>
              <a:t>Trading &amp; Service Bots</a:t>
            </a:r>
            <a:endParaRPr lang="en-US" sz="1600" dirty="0"/>
          </a:p>
        </p:txBody>
      </p:sp>
      <p:sp>
        <p:nvSpPr>
          <p:cNvPr id="20" name="Shape 10"/>
          <p:cNvSpPr/>
          <p:nvPr/>
        </p:nvSpPr>
        <p:spPr>
          <a:xfrm>
            <a:off x="1369769" y="4210609"/>
            <a:ext cx="611797" cy="510974"/>
          </a:xfrm>
          <a:prstGeom prst="rect">
            <a:avLst/>
          </a:prstGeom>
          <a:solidFill>
            <a:srgbClr val="000000">
              <a:alpha val="0"/>
            </a:srgbClr>
          </a:solidFill>
          <a:ln/>
        </p:spPr>
      </p:sp>
      <p:sp>
        <p:nvSpPr>
          <p:cNvPr id="21" name="Text 11"/>
          <p:cNvSpPr/>
          <p:nvPr/>
        </p:nvSpPr>
        <p:spPr>
          <a:xfrm>
            <a:off x="1369769" y="4210609"/>
            <a:ext cx="611797" cy="510974"/>
          </a:xfrm>
          <a:prstGeom prst="rect">
            <a:avLst/>
          </a:prstGeom>
          <a:noFill/>
          <a:ln/>
        </p:spPr>
        <p:txBody>
          <a:bodyPr wrap="square" lIns="0" tIns="0" rIns="0" bIns="0" rtlCol="0" anchor="t"/>
          <a:lstStyle/>
          <a:p>
            <a:pPr algn="just">
              <a:lnSpc>
                <a:spcPct val="110000"/>
              </a:lnSpc>
            </a:pPr>
            <a:r>
              <a:rPr lang="en-US" sz="3200" dirty="0">
                <a:solidFill>
                  <a:srgbClr val="ECF170"/>
                </a:solidFill>
                <a:latin typeface="MiSans" pitchFamily="34" charset="0"/>
                <a:ea typeface="MiSans" pitchFamily="34" charset="-122"/>
                <a:cs typeface="MiSans" pitchFamily="34" charset="-120"/>
              </a:rPr>
              <a:t>04</a:t>
            </a:r>
            <a:endParaRPr lang="en-US" sz="1600" dirty="0"/>
          </a:p>
        </p:txBody>
      </p:sp>
      <p:sp>
        <p:nvSpPr>
          <p:cNvPr id="22" name="Text 12"/>
          <p:cNvSpPr/>
          <p:nvPr/>
        </p:nvSpPr>
        <p:spPr>
          <a:xfrm>
            <a:off x="1144905" y="4711065"/>
            <a:ext cx="2684145" cy="645517"/>
          </a:xfrm>
          <a:prstGeom prst="rect">
            <a:avLst/>
          </a:prstGeom>
          <a:noFill/>
          <a:ln/>
        </p:spPr>
        <p:txBody>
          <a:bodyPr wrap="square" lIns="0" tIns="0" rIns="0" bIns="0" rtlCol="0" anchor="t">
            <a:spAutoFit/>
          </a:bodyPr>
          <a:lstStyle/>
          <a:p>
            <a:pPr>
              <a:lnSpc>
                <a:spcPct val="100000"/>
              </a:lnSpc>
            </a:pPr>
            <a:r>
              <a:rPr lang="en-US" sz="2000" dirty="0">
                <a:solidFill>
                  <a:srgbClr val="FFFFFF"/>
                </a:solidFill>
                <a:latin typeface="MiSans" pitchFamily="34" charset="0"/>
                <a:ea typeface="MiSans" pitchFamily="34" charset="-122"/>
                <a:cs typeface="MiSans" pitchFamily="34" charset="-120"/>
              </a:rPr>
              <a:t>Compliance &amp; Forecasting</a:t>
            </a:r>
            <a:endParaRPr lang="en-US" sz="1600" dirty="0"/>
          </a:p>
        </p:txBody>
      </p:sp>
      <p:sp>
        <p:nvSpPr>
          <p:cNvPr id="23" name="Shape 13"/>
          <p:cNvSpPr/>
          <p:nvPr/>
        </p:nvSpPr>
        <p:spPr>
          <a:xfrm>
            <a:off x="4963966" y="4210609"/>
            <a:ext cx="611797" cy="510974"/>
          </a:xfrm>
          <a:prstGeom prst="rect">
            <a:avLst/>
          </a:prstGeom>
          <a:solidFill>
            <a:srgbClr val="000000">
              <a:alpha val="0"/>
            </a:srgbClr>
          </a:solidFill>
          <a:ln/>
        </p:spPr>
      </p:sp>
      <p:sp>
        <p:nvSpPr>
          <p:cNvPr id="24" name="Text 14"/>
          <p:cNvSpPr/>
          <p:nvPr/>
        </p:nvSpPr>
        <p:spPr>
          <a:xfrm>
            <a:off x="4963966" y="4210609"/>
            <a:ext cx="611797" cy="510974"/>
          </a:xfrm>
          <a:prstGeom prst="rect">
            <a:avLst/>
          </a:prstGeom>
          <a:noFill/>
          <a:ln/>
        </p:spPr>
        <p:txBody>
          <a:bodyPr wrap="square" lIns="0" tIns="0" rIns="0" bIns="0" rtlCol="0" anchor="t"/>
          <a:lstStyle/>
          <a:p>
            <a:pPr algn="just">
              <a:lnSpc>
                <a:spcPct val="110000"/>
              </a:lnSpc>
            </a:pPr>
            <a:r>
              <a:rPr lang="en-US" sz="3200" dirty="0">
                <a:solidFill>
                  <a:srgbClr val="000000"/>
                </a:solidFill>
                <a:latin typeface="MiSans" pitchFamily="34" charset="0"/>
                <a:ea typeface="MiSans" pitchFamily="34" charset="-122"/>
                <a:cs typeface="MiSans" pitchFamily="34" charset="-120"/>
              </a:rPr>
              <a:t>05</a:t>
            </a:r>
            <a:endParaRPr lang="en-US" sz="1600" dirty="0"/>
          </a:p>
        </p:txBody>
      </p:sp>
      <p:sp>
        <p:nvSpPr>
          <p:cNvPr id="25" name="Text 15"/>
          <p:cNvSpPr/>
          <p:nvPr/>
        </p:nvSpPr>
        <p:spPr>
          <a:xfrm>
            <a:off x="4724400" y="4711065"/>
            <a:ext cx="2675890" cy="645517"/>
          </a:xfrm>
          <a:prstGeom prst="rect">
            <a:avLst/>
          </a:prstGeom>
          <a:noFill/>
          <a:ln/>
        </p:spPr>
        <p:txBody>
          <a:bodyPr wrap="square" lIns="0" tIns="0" rIns="0" bIns="0" rtlCol="0" anchor="t">
            <a:spAutoFit/>
          </a:bodyPr>
          <a:lstStyle/>
          <a:p>
            <a:pPr algn="just">
              <a:lnSpc>
                <a:spcPct val="100000"/>
              </a:lnSpc>
            </a:pPr>
            <a:r>
              <a:rPr lang="en-US" sz="2000" dirty="0">
                <a:solidFill>
                  <a:srgbClr val="000000"/>
                </a:solidFill>
                <a:latin typeface="MiSans" pitchFamily="34" charset="0"/>
                <a:ea typeface="MiSans" pitchFamily="34" charset="-122"/>
                <a:cs typeface="MiSans" pitchFamily="34" charset="-120"/>
              </a:rPr>
              <a:t>Simulation &amp; Spreadsheet AI</a:t>
            </a:r>
            <a:endParaRPr lang="en-US" sz="1600" dirty="0"/>
          </a:p>
        </p:txBody>
      </p:sp>
      <p:sp>
        <p:nvSpPr>
          <p:cNvPr id="26" name="Shape 16"/>
          <p:cNvSpPr/>
          <p:nvPr/>
        </p:nvSpPr>
        <p:spPr>
          <a:xfrm>
            <a:off x="8557416" y="4210609"/>
            <a:ext cx="611797" cy="510974"/>
          </a:xfrm>
          <a:prstGeom prst="rect">
            <a:avLst/>
          </a:prstGeom>
          <a:solidFill>
            <a:srgbClr val="000000">
              <a:alpha val="0"/>
            </a:srgbClr>
          </a:solidFill>
          <a:ln/>
        </p:spPr>
      </p:sp>
      <p:sp>
        <p:nvSpPr>
          <p:cNvPr id="27" name="Text 17"/>
          <p:cNvSpPr/>
          <p:nvPr/>
        </p:nvSpPr>
        <p:spPr>
          <a:xfrm>
            <a:off x="8557416" y="4210609"/>
            <a:ext cx="611797" cy="510974"/>
          </a:xfrm>
          <a:prstGeom prst="rect">
            <a:avLst/>
          </a:prstGeom>
          <a:noFill/>
          <a:ln/>
        </p:spPr>
        <p:txBody>
          <a:bodyPr wrap="square" lIns="0" tIns="0" rIns="0" bIns="0" rtlCol="0" anchor="t"/>
          <a:lstStyle/>
          <a:p>
            <a:pPr algn="just">
              <a:lnSpc>
                <a:spcPct val="110000"/>
              </a:lnSpc>
            </a:pPr>
            <a:r>
              <a:rPr lang="en-US" sz="3200" dirty="0">
                <a:solidFill>
                  <a:srgbClr val="ECF170"/>
                </a:solidFill>
                <a:latin typeface="MiSans" pitchFamily="34" charset="0"/>
                <a:ea typeface="MiSans" pitchFamily="34" charset="-122"/>
                <a:cs typeface="MiSans" pitchFamily="34" charset="-120"/>
              </a:rPr>
              <a:t>06</a:t>
            </a:r>
            <a:endParaRPr lang="en-US" sz="1600" dirty="0"/>
          </a:p>
        </p:txBody>
      </p:sp>
      <p:sp>
        <p:nvSpPr>
          <p:cNvPr id="28" name="Text 18"/>
          <p:cNvSpPr/>
          <p:nvPr/>
        </p:nvSpPr>
        <p:spPr>
          <a:xfrm>
            <a:off x="8309610" y="4711065"/>
            <a:ext cx="2684145" cy="306784"/>
          </a:xfrm>
          <a:prstGeom prst="rect">
            <a:avLst/>
          </a:prstGeom>
          <a:noFill/>
          <a:ln/>
        </p:spPr>
        <p:txBody>
          <a:bodyPr wrap="square" lIns="0" tIns="0" rIns="0" bIns="0" rtlCol="0" anchor="t">
            <a:spAutoFit/>
          </a:bodyPr>
          <a:lstStyle/>
          <a:p>
            <a:pPr>
              <a:lnSpc>
                <a:spcPct val="100000"/>
              </a:lnSpc>
            </a:pPr>
            <a:r>
              <a:rPr lang="en-US" sz="2000" dirty="0">
                <a:solidFill>
                  <a:srgbClr val="FFFFFF"/>
                </a:solidFill>
                <a:latin typeface="MiSans" pitchFamily="34" charset="0"/>
                <a:ea typeface="MiSans" pitchFamily="34" charset="-122"/>
                <a:cs typeface="MiSans" pitchFamily="34" charset="-120"/>
              </a:rPr>
              <a:t>Training Framework</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23212C"/>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6000"/>
          </a:blip>
          <a:srcRect l="2170" t="10337" r="2041" b="10761"/>
          <a:stretch/>
        </p:blipFill>
        <p:spPr>
          <a:xfrm>
            <a:off x="0" y="0"/>
            <a:ext cx="12191365" cy="6858000"/>
          </a:xfrm>
          <a:prstGeom prst="rect">
            <a:avLst/>
          </a:prstGeom>
        </p:spPr>
      </p:pic>
      <p:sp>
        <p:nvSpPr>
          <p:cNvPr id="3" name="Text 0"/>
          <p:cNvSpPr/>
          <p:nvPr/>
        </p:nvSpPr>
        <p:spPr>
          <a:xfrm>
            <a:off x="332105" y="2537460"/>
            <a:ext cx="2646680" cy="1783080"/>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30-Day Pilot Roadmap</a:t>
            </a:r>
            <a:endParaRPr lang="en-US" sz="1600" dirty="0"/>
          </a:p>
        </p:txBody>
      </p:sp>
      <p:pic>
        <p:nvPicPr>
          <p:cNvPr id="4" name="Image 1" descr="https://kimi-img.moonshot.cn/pub/slides/slides_tmpl/image/25-09-02-15:08:07-d2r9flpe3tpg8rchv4jg.jpg"/>
          <p:cNvPicPr>
            <a:picLocks noChangeAspect="1"/>
          </p:cNvPicPr>
          <p:nvPr/>
        </p:nvPicPr>
        <p:blipFill>
          <a:blip r:embed="rId4"/>
          <a:srcRect l="60580" t="12595" r="13859" b="-3827"/>
          <a:stretch/>
        </p:blipFill>
        <p:spPr>
          <a:xfrm>
            <a:off x="2978785" y="0"/>
            <a:ext cx="2023745" cy="6858000"/>
          </a:xfrm>
          <a:prstGeom prst="rect">
            <a:avLst/>
          </a:prstGeom>
        </p:spPr>
      </p:pic>
      <p:pic>
        <p:nvPicPr>
          <p:cNvPr id="5" name="Image 2" descr="https://kimi-img.moonshot.cn/pub/slides/slides_tmpl/image/25-09-02-15:07:43-d2r9ffpe3tpg8rchv440.png"/>
          <p:cNvPicPr>
            <a:picLocks noChangeAspect="1"/>
          </p:cNvPicPr>
          <p:nvPr/>
        </p:nvPicPr>
        <p:blipFill>
          <a:blip r:embed="rId5"/>
          <a:stretch>
            <a:fillRect/>
          </a:stretch>
        </p:blipFill>
        <p:spPr>
          <a:xfrm>
            <a:off x="4578350" y="1009650"/>
            <a:ext cx="736600" cy="736600"/>
          </a:xfrm>
          <a:prstGeom prst="rect">
            <a:avLst/>
          </a:prstGeom>
        </p:spPr>
      </p:pic>
      <p:pic>
        <p:nvPicPr>
          <p:cNvPr id="6" name="Image 3" descr="https://kimi-img.moonshot.cn/pub/slides/slides_tmpl/image/25-09-02-15:07:43-d2r9ffpe3tpg8rchv440.png"/>
          <p:cNvPicPr>
            <a:picLocks noChangeAspect="1"/>
          </p:cNvPicPr>
          <p:nvPr/>
        </p:nvPicPr>
        <p:blipFill>
          <a:blip r:embed="rId5"/>
          <a:stretch>
            <a:fillRect/>
          </a:stretch>
        </p:blipFill>
        <p:spPr>
          <a:xfrm>
            <a:off x="4578350" y="2973705"/>
            <a:ext cx="736600" cy="736600"/>
          </a:xfrm>
          <a:prstGeom prst="rect">
            <a:avLst/>
          </a:prstGeom>
        </p:spPr>
      </p:pic>
      <p:pic>
        <p:nvPicPr>
          <p:cNvPr id="7" name="Image 4" descr="https://kimi-img.moonshot.cn/pub/slides/slides_tmpl/image/25-09-02-15:07:43-d2r9ffpe3tpg8rchv440.png"/>
          <p:cNvPicPr>
            <a:picLocks noChangeAspect="1"/>
          </p:cNvPicPr>
          <p:nvPr/>
        </p:nvPicPr>
        <p:blipFill>
          <a:blip r:embed="rId5"/>
          <a:stretch>
            <a:fillRect/>
          </a:stretch>
        </p:blipFill>
        <p:spPr>
          <a:xfrm>
            <a:off x="4578350" y="5126355"/>
            <a:ext cx="736600" cy="736600"/>
          </a:xfrm>
          <a:prstGeom prst="rect">
            <a:avLst/>
          </a:prstGeom>
        </p:spPr>
      </p:pic>
      <p:pic>
        <p:nvPicPr>
          <p:cNvPr id="8" name="Image 5" descr="https://kimi-img.moonshot.cn/pub/slides/slides_tmpl/image/25-09-02-15:07:44-d2r9fg1e3tpg8rchv450.png"/>
          <p:cNvPicPr>
            <a:picLocks noChangeAspect="1"/>
          </p:cNvPicPr>
          <p:nvPr/>
        </p:nvPicPr>
        <p:blipFill>
          <a:blip r:embed="rId6"/>
          <a:stretch>
            <a:fillRect/>
          </a:stretch>
        </p:blipFill>
        <p:spPr>
          <a:xfrm rot="10800000">
            <a:off x="332105" y="1397000"/>
            <a:ext cx="2470785" cy="481965"/>
          </a:xfrm>
          <a:prstGeom prst="rect">
            <a:avLst/>
          </a:prstGeom>
        </p:spPr>
      </p:pic>
      <p:pic>
        <p:nvPicPr>
          <p:cNvPr id="9" name="Image 6" descr="https://kimi-img.moonshot.cn/pub/slides/slides_tmpl/image/25-09-02-15:07:44-d2r9fg1e3tpg8rchv450.png"/>
          <p:cNvPicPr>
            <a:picLocks noChangeAspect="1"/>
          </p:cNvPicPr>
          <p:nvPr/>
        </p:nvPicPr>
        <p:blipFill>
          <a:blip r:embed="rId6"/>
          <a:stretch>
            <a:fillRect/>
          </a:stretch>
        </p:blipFill>
        <p:spPr>
          <a:xfrm rot="10800000">
            <a:off x="332105" y="5126355"/>
            <a:ext cx="2470785" cy="481965"/>
          </a:xfrm>
          <a:prstGeom prst="rect">
            <a:avLst/>
          </a:prstGeom>
        </p:spPr>
      </p:pic>
      <p:sp>
        <p:nvSpPr>
          <p:cNvPr id="10" name="Text 1"/>
          <p:cNvSpPr/>
          <p:nvPr/>
        </p:nvSpPr>
        <p:spPr>
          <a:xfrm>
            <a:off x="4701223" y="1155065"/>
            <a:ext cx="490855" cy="429617"/>
          </a:xfrm>
          <a:prstGeom prst="rect">
            <a:avLst/>
          </a:prstGeom>
          <a:noFill/>
          <a:ln/>
        </p:spPr>
        <p:txBody>
          <a:bodyPr wrap="square" lIns="0" tIns="0" rIns="0" bIns="0" rtlCol="0" anchor="t">
            <a:spAutoFit/>
          </a:bodyPr>
          <a:lstStyle/>
          <a:p>
            <a:pPr algn="ctr">
              <a:lnSpc>
                <a:spcPct val="100000"/>
              </a:lnSpc>
            </a:pPr>
            <a:r>
              <a:rPr lang="en-US" sz="2800" dirty="0">
                <a:solidFill>
                  <a:srgbClr val="000000"/>
                </a:solidFill>
                <a:latin typeface="MiSans" pitchFamily="34" charset="0"/>
                <a:ea typeface="MiSans" pitchFamily="34" charset="-122"/>
                <a:cs typeface="MiSans" pitchFamily="34" charset="-120"/>
              </a:rPr>
              <a:t>01</a:t>
            </a:r>
            <a:endParaRPr lang="en-US" sz="1600" dirty="0"/>
          </a:p>
        </p:txBody>
      </p:sp>
      <p:sp>
        <p:nvSpPr>
          <p:cNvPr id="11" name="Text 2"/>
          <p:cNvSpPr/>
          <p:nvPr/>
        </p:nvSpPr>
        <p:spPr>
          <a:xfrm>
            <a:off x="5471795" y="513080"/>
            <a:ext cx="6130925" cy="306784"/>
          </a:xfrm>
          <a:prstGeom prst="rect">
            <a:avLst/>
          </a:prstGeom>
          <a:noFill/>
          <a:ln/>
        </p:spPr>
        <p:txBody>
          <a:bodyPr wrap="square" lIns="0" tIns="0" rIns="0" bIns="0" rtlCol="0" anchor="t">
            <a:spAutoFit/>
          </a:bodyPr>
          <a:lstStyle/>
          <a:p>
            <a:pPr>
              <a:lnSpc>
                <a:spcPct val="100000"/>
              </a:lnSpc>
            </a:pPr>
            <a:r>
              <a:rPr lang="en-US" sz="2000" b="1" dirty="0">
                <a:solidFill>
                  <a:srgbClr val="ECF170"/>
                </a:solidFill>
                <a:latin typeface="MiSans" pitchFamily="34" charset="0"/>
                <a:ea typeface="MiSans" pitchFamily="34" charset="-122"/>
                <a:cs typeface="MiSans" pitchFamily="34" charset="-120"/>
              </a:rPr>
              <a:t>Select Task</a:t>
            </a:r>
            <a:endParaRPr lang="en-US" sz="1600" dirty="0"/>
          </a:p>
        </p:txBody>
      </p:sp>
      <p:sp>
        <p:nvSpPr>
          <p:cNvPr id="12" name="Text 3"/>
          <p:cNvSpPr/>
          <p:nvPr/>
        </p:nvSpPr>
        <p:spPr>
          <a:xfrm>
            <a:off x="5369560" y="821055"/>
            <a:ext cx="6334760"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Choose one high-potential task to deploy AI tools, measuring efficiency gains and error reduction.</a:t>
            </a:r>
            <a:endParaRPr lang="en-US" sz="1600" dirty="0"/>
          </a:p>
        </p:txBody>
      </p:sp>
      <p:sp>
        <p:nvSpPr>
          <p:cNvPr id="13" name="Text 4"/>
          <p:cNvSpPr/>
          <p:nvPr/>
        </p:nvSpPr>
        <p:spPr>
          <a:xfrm>
            <a:off x="4701223" y="3119120"/>
            <a:ext cx="490855" cy="429617"/>
          </a:xfrm>
          <a:prstGeom prst="rect">
            <a:avLst/>
          </a:prstGeom>
          <a:noFill/>
          <a:ln/>
        </p:spPr>
        <p:txBody>
          <a:bodyPr wrap="square" lIns="0" tIns="0" rIns="0" bIns="0" rtlCol="0" anchor="t">
            <a:spAutoFit/>
          </a:bodyPr>
          <a:lstStyle/>
          <a:p>
            <a:pPr algn="ctr">
              <a:lnSpc>
                <a:spcPct val="100000"/>
              </a:lnSpc>
            </a:pPr>
            <a:r>
              <a:rPr lang="en-US" sz="2800" dirty="0">
                <a:solidFill>
                  <a:srgbClr val="000000"/>
                </a:solidFill>
                <a:latin typeface="MiSans" pitchFamily="34" charset="0"/>
                <a:ea typeface="MiSans" pitchFamily="34" charset="-122"/>
                <a:cs typeface="MiSans" pitchFamily="34" charset="-120"/>
              </a:rPr>
              <a:t>02</a:t>
            </a:r>
            <a:endParaRPr lang="en-US" sz="1600" dirty="0"/>
          </a:p>
        </p:txBody>
      </p:sp>
      <p:sp>
        <p:nvSpPr>
          <p:cNvPr id="14" name="Text 5"/>
          <p:cNvSpPr/>
          <p:nvPr/>
        </p:nvSpPr>
        <p:spPr>
          <a:xfrm>
            <a:off x="5496560" y="2509520"/>
            <a:ext cx="6130925" cy="306784"/>
          </a:xfrm>
          <a:prstGeom prst="rect">
            <a:avLst/>
          </a:prstGeom>
          <a:noFill/>
          <a:ln/>
        </p:spPr>
        <p:txBody>
          <a:bodyPr wrap="square" lIns="0" tIns="0" rIns="0" bIns="0" rtlCol="0" anchor="t">
            <a:spAutoFit/>
          </a:bodyPr>
          <a:lstStyle/>
          <a:p>
            <a:pPr>
              <a:lnSpc>
                <a:spcPct val="100000"/>
              </a:lnSpc>
            </a:pPr>
            <a:r>
              <a:rPr lang="en-US" sz="2000" b="1" dirty="0">
                <a:solidFill>
                  <a:srgbClr val="ECF170"/>
                </a:solidFill>
                <a:latin typeface="MiSans" pitchFamily="34" charset="0"/>
                <a:ea typeface="MiSans" pitchFamily="34" charset="-122"/>
                <a:cs typeface="MiSans" pitchFamily="34" charset="-120"/>
              </a:rPr>
              <a:t>Measure Impact</a:t>
            </a:r>
            <a:endParaRPr lang="en-US" sz="1600" dirty="0"/>
          </a:p>
        </p:txBody>
      </p:sp>
      <p:sp>
        <p:nvSpPr>
          <p:cNvPr id="15" name="Text 6"/>
          <p:cNvSpPr/>
          <p:nvPr/>
        </p:nvSpPr>
        <p:spPr>
          <a:xfrm>
            <a:off x="5394325" y="2817495"/>
            <a:ext cx="6309360"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Monitor the impact of AI implementation, capturing feedback and refining controls.</a:t>
            </a:r>
            <a:endParaRPr lang="en-US" sz="1600" dirty="0"/>
          </a:p>
        </p:txBody>
      </p:sp>
      <p:sp>
        <p:nvSpPr>
          <p:cNvPr id="16" name="Text 7"/>
          <p:cNvSpPr/>
          <p:nvPr/>
        </p:nvSpPr>
        <p:spPr>
          <a:xfrm>
            <a:off x="4701223" y="5271770"/>
            <a:ext cx="490855" cy="429617"/>
          </a:xfrm>
          <a:prstGeom prst="rect">
            <a:avLst/>
          </a:prstGeom>
          <a:noFill/>
          <a:ln/>
        </p:spPr>
        <p:txBody>
          <a:bodyPr wrap="square" lIns="0" tIns="0" rIns="0" bIns="0" rtlCol="0" anchor="t">
            <a:spAutoFit/>
          </a:bodyPr>
          <a:lstStyle/>
          <a:p>
            <a:pPr algn="ctr">
              <a:lnSpc>
                <a:spcPct val="100000"/>
              </a:lnSpc>
            </a:pPr>
            <a:r>
              <a:rPr lang="en-US" sz="2800" dirty="0">
                <a:solidFill>
                  <a:srgbClr val="000000"/>
                </a:solidFill>
                <a:latin typeface="MiSans" pitchFamily="34" charset="0"/>
                <a:ea typeface="MiSans" pitchFamily="34" charset="-122"/>
                <a:cs typeface="MiSans" pitchFamily="34" charset="-120"/>
              </a:rPr>
              <a:t>03</a:t>
            </a:r>
            <a:endParaRPr lang="en-US" sz="1600" dirty="0"/>
          </a:p>
        </p:txBody>
      </p:sp>
      <p:sp>
        <p:nvSpPr>
          <p:cNvPr id="17" name="Text 8"/>
          <p:cNvSpPr/>
          <p:nvPr/>
        </p:nvSpPr>
        <p:spPr>
          <a:xfrm>
            <a:off x="5496560" y="4697095"/>
            <a:ext cx="6130925" cy="306784"/>
          </a:xfrm>
          <a:prstGeom prst="rect">
            <a:avLst/>
          </a:prstGeom>
          <a:noFill/>
          <a:ln/>
        </p:spPr>
        <p:txBody>
          <a:bodyPr wrap="square" lIns="0" tIns="0" rIns="0" bIns="0" rtlCol="0" anchor="t">
            <a:spAutoFit/>
          </a:bodyPr>
          <a:lstStyle/>
          <a:p>
            <a:pPr>
              <a:lnSpc>
                <a:spcPct val="100000"/>
              </a:lnSpc>
            </a:pPr>
            <a:r>
              <a:rPr lang="en-US" sz="2000" b="1" dirty="0">
                <a:solidFill>
                  <a:srgbClr val="ECF170"/>
                </a:solidFill>
                <a:latin typeface="MiSans" pitchFamily="34" charset="0"/>
                <a:ea typeface="MiSans" pitchFamily="34" charset="-122"/>
                <a:cs typeface="MiSans" pitchFamily="34" charset="-120"/>
              </a:rPr>
              <a:t>Scale Gradually</a:t>
            </a:r>
            <a:endParaRPr lang="en-US" sz="1600" dirty="0"/>
          </a:p>
        </p:txBody>
      </p:sp>
      <p:sp>
        <p:nvSpPr>
          <p:cNvPr id="18" name="Text 9"/>
          <p:cNvSpPr/>
          <p:nvPr/>
        </p:nvSpPr>
        <p:spPr>
          <a:xfrm>
            <a:off x="5394325" y="5005070"/>
            <a:ext cx="6309360"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Gradually scale successful implementations, ensuring continuous training and model governance.</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23212C"/>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19000"/>
          </a:blip>
          <a:srcRect l="2170" t="10337" r="2041" b="10761"/>
          <a:stretch/>
        </p:blipFill>
        <p:spPr>
          <a:xfrm>
            <a:off x="0" y="0"/>
            <a:ext cx="12191365" cy="6858000"/>
          </a:xfrm>
          <a:prstGeom prst="rect">
            <a:avLst/>
          </a:prstGeom>
        </p:spPr>
      </p:pic>
      <p:pic>
        <p:nvPicPr>
          <p:cNvPr id="3" name="Image 1" descr="https://kimi-img.moonshot.cn/pub/slides/slides_tmpl/image/25-09-02-15:07:43-d2r9ffpe3tpg8rchv42g.png"/>
          <p:cNvPicPr>
            <a:picLocks noChangeAspect="1"/>
          </p:cNvPicPr>
          <p:nvPr/>
        </p:nvPicPr>
        <p:blipFill>
          <a:blip r:embed="rId4"/>
          <a:srcRect l="-1978" t="-5034" r="-1381" b="-4457"/>
          <a:stretch/>
        </p:blipFill>
        <p:spPr>
          <a:xfrm>
            <a:off x="1329690" y="1156970"/>
            <a:ext cx="9756775" cy="4500880"/>
          </a:xfrm>
          <a:prstGeom prst="rect">
            <a:avLst/>
          </a:prstGeom>
        </p:spPr>
      </p:pic>
      <p:sp>
        <p:nvSpPr>
          <p:cNvPr id="4" name="Text 0"/>
          <p:cNvSpPr/>
          <p:nvPr/>
        </p:nvSpPr>
        <p:spPr>
          <a:xfrm>
            <a:off x="2473325" y="2508250"/>
            <a:ext cx="7729855" cy="920750"/>
          </a:xfrm>
          <a:prstGeom prst="rect">
            <a:avLst/>
          </a:prstGeom>
          <a:noFill/>
          <a:ln/>
        </p:spPr>
        <p:txBody>
          <a:bodyPr wrap="square" lIns="99695" tIns="49784" rIns="99695" bIns="49784" rtlCol="0" anchor="t">
            <a:spAutoFit/>
          </a:bodyPr>
          <a:lstStyle/>
          <a:p>
            <a:pPr algn="ctr">
              <a:lnSpc>
                <a:spcPct val="100000"/>
              </a:lnSpc>
            </a:pPr>
            <a:r>
              <a:rPr lang="en-US" sz="6000" dirty="0">
                <a:solidFill>
                  <a:srgbClr val="FFFFFF"/>
                </a:solidFill>
                <a:latin typeface="MiSans" pitchFamily="34" charset="0"/>
                <a:ea typeface="MiSans" pitchFamily="34" charset="-122"/>
                <a:cs typeface="MiSans" pitchFamily="34" charset="-120"/>
              </a:rPr>
              <a:t>THANK YOU</a:t>
            </a:r>
            <a:endParaRPr lang="en-US" sz="1600" dirty="0"/>
          </a:p>
        </p:txBody>
      </p:sp>
      <p:pic>
        <p:nvPicPr>
          <p:cNvPr id="5" name="Image 2" descr="https://kimi-img.moonshot.cn/pub/slides/slides_tmpl/image/25-09-02-15:08:03-d2r9fkpe3tpg8rchv4h0.png"/>
          <p:cNvPicPr>
            <a:picLocks noChangeAspect="1"/>
          </p:cNvPicPr>
          <p:nvPr/>
        </p:nvPicPr>
        <p:blipFill>
          <a:blip r:embed="rId5"/>
          <a:stretch>
            <a:fillRect/>
          </a:stretch>
        </p:blipFill>
        <p:spPr>
          <a:xfrm>
            <a:off x="9304020" y="1044575"/>
            <a:ext cx="2109470" cy="1028700"/>
          </a:xfrm>
          <a:prstGeom prst="rect">
            <a:avLst/>
          </a:prstGeom>
        </p:spPr>
      </p:pic>
      <p:pic>
        <p:nvPicPr>
          <p:cNvPr id="6" name="Image 3" descr="https://kimi-img.moonshot.cn/pub/slides/slides_tmpl/image/25-09-02-15:08:03-d2r9fkpe3tpg8rchv4gg.png"/>
          <p:cNvPicPr>
            <a:picLocks noChangeAspect="1"/>
          </p:cNvPicPr>
          <p:nvPr/>
        </p:nvPicPr>
        <p:blipFill>
          <a:blip r:embed="rId6"/>
          <a:stretch>
            <a:fillRect/>
          </a:stretch>
        </p:blipFill>
        <p:spPr>
          <a:xfrm>
            <a:off x="0" y="6670040"/>
            <a:ext cx="12191365" cy="200660"/>
          </a:xfrm>
          <a:prstGeom prst="rect">
            <a:avLst/>
          </a:prstGeom>
        </p:spPr>
      </p:pic>
      <p:pic>
        <p:nvPicPr>
          <p:cNvPr id="7" name="Image 4" descr="https://kimi-img.moonshot.cn/pub/slides/slides_tmpl/image/25-09-02-15:07:43-d2r9ffpe3tpg8rchv410.png"/>
          <p:cNvPicPr>
            <a:picLocks noChangeAspect="1"/>
          </p:cNvPicPr>
          <p:nvPr/>
        </p:nvPicPr>
        <p:blipFill>
          <a:blip r:embed="rId7"/>
          <a:stretch>
            <a:fillRect/>
          </a:stretch>
        </p:blipFill>
        <p:spPr>
          <a:xfrm flipH="1" flipV="1">
            <a:off x="10878185" y="0"/>
            <a:ext cx="1323340" cy="2232025"/>
          </a:xfrm>
          <a:prstGeom prst="rect">
            <a:avLst/>
          </a:prstGeom>
        </p:spPr>
      </p:pic>
      <p:pic>
        <p:nvPicPr>
          <p:cNvPr id="8" name="Image 5" descr="https://kimi-img.moonshot.cn/pub/slides/slides_tmpl/image/25-09-02-15:07:43-d2r9ffpe3tpg8rchv410.png"/>
          <p:cNvPicPr>
            <a:picLocks noChangeAspect="1"/>
          </p:cNvPicPr>
          <p:nvPr/>
        </p:nvPicPr>
        <p:blipFill>
          <a:blip r:embed="rId7"/>
          <a:stretch>
            <a:fillRect/>
          </a:stretch>
        </p:blipFill>
        <p:spPr>
          <a:xfrm>
            <a:off x="0" y="4625975"/>
            <a:ext cx="1323340" cy="2232025"/>
          </a:xfrm>
          <a:prstGeom prst="rect">
            <a:avLst/>
          </a:prstGeom>
        </p:spPr>
      </p:pic>
      <p:pic>
        <p:nvPicPr>
          <p:cNvPr id="9" name="Image 6" descr="https://kimi-img.moonshot.cn/pub/slides/slides_tmpl/image/25-09-02-15:07:45-d2r9fg9e3tpg8rchv4c0.png"/>
          <p:cNvPicPr>
            <a:picLocks noChangeAspect="1"/>
          </p:cNvPicPr>
          <p:nvPr/>
        </p:nvPicPr>
        <p:blipFill>
          <a:blip r:embed="rId8"/>
          <a:stretch>
            <a:fillRect/>
          </a:stretch>
        </p:blipFill>
        <p:spPr>
          <a:xfrm>
            <a:off x="987425" y="3793490"/>
            <a:ext cx="1062355" cy="1069340"/>
          </a:xfrm>
          <a:prstGeom prst="rect">
            <a:avLst/>
          </a:prstGeom>
        </p:spPr>
      </p:pic>
      <p:pic>
        <p:nvPicPr>
          <p:cNvPr id="10" name="Image 7" descr="https://kimi-img.moonshot.cn/pub/slides/slides_tmpl/image/25-09-02-15:07:43-d2r9ffpe3tpg8rchv430.png"/>
          <p:cNvPicPr>
            <a:picLocks noChangeAspect="1"/>
          </p:cNvPicPr>
          <p:nvPr/>
        </p:nvPicPr>
        <p:blipFill>
          <a:blip r:embed="rId9"/>
          <a:stretch>
            <a:fillRect/>
          </a:stretch>
        </p:blipFill>
        <p:spPr>
          <a:xfrm>
            <a:off x="3550920" y="4406900"/>
            <a:ext cx="5001260" cy="601980"/>
          </a:xfrm>
          <a:prstGeom prst="rect">
            <a:avLst/>
          </a:prstGeom>
        </p:spPr>
      </p:pic>
      <p:sp>
        <p:nvSpPr>
          <p:cNvPr id="11" name="Text 1"/>
          <p:cNvSpPr/>
          <p:nvPr/>
        </p:nvSpPr>
        <p:spPr>
          <a:xfrm>
            <a:off x="4277360" y="4539615"/>
            <a:ext cx="1825625" cy="338554"/>
          </a:xfrm>
          <a:prstGeom prst="rect">
            <a:avLst/>
          </a:prstGeom>
          <a:noFill/>
          <a:ln/>
        </p:spPr>
        <p:txBody>
          <a:bodyPr wrap="square" lIns="91440" tIns="45720" rIns="91440" bIns="45720" rtlCol="0" anchor="t">
            <a:spAutoFit/>
          </a:bodyPr>
          <a:lstStyle/>
          <a:p>
            <a:pPr>
              <a:lnSpc>
                <a:spcPct val="100000"/>
              </a:lnSpc>
            </a:pPr>
            <a:r>
              <a:rPr lang="en-US" sz="1600">
                <a:solidFill>
                  <a:srgbClr val="192C64"/>
                </a:solidFill>
                <a:latin typeface="MiSans" pitchFamily="34" charset="0"/>
                <a:ea typeface="MiSans" pitchFamily="34" charset="-122"/>
                <a:cs typeface="MiSans" pitchFamily="34" charset="-120"/>
              </a:rPr>
              <a:t>Sean Wong</a:t>
            </a:r>
            <a:endParaRPr lang="en-US" sz="1600" dirty="0"/>
          </a:p>
        </p:txBody>
      </p:sp>
      <p:sp>
        <p:nvSpPr>
          <p:cNvPr id="12" name="Shape 2"/>
          <p:cNvSpPr/>
          <p:nvPr/>
        </p:nvSpPr>
        <p:spPr>
          <a:xfrm>
            <a:off x="3938270" y="4526915"/>
            <a:ext cx="311150" cy="337185"/>
          </a:xfrm>
          <a:custGeom>
            <a:avLst/>
            <a:gdLst/>
            <a:ahLst/>
            <a:cxnLst/>
            <a:rect l="l" t="t" r="r" b="b"/>
            <a:pathLst>
              <a:path w="311150" h="337185">
                <a:moveTo>
                  <a:pt x="156465" y="181551"/>
                </a:moveTo>
                <a:cubicBezTo>
                  <a:pt x="259235" y="181551"/>
                  <a:pt x="295915" y="230017"/>
                  <a:pt x="311150" y="280473"/>
                </a:cubicBezTo>
                <a:cubicBezTo>
                  <a:pt x="319728" y="308910"/>
                  <a:pt x="296936" y="337185"/>
                  <a:pt x="265361" y="337185"/>
                </a:cubicBezTo>
                <a:lnTo>
                  <a:pt x="47610" y="337185"/>
                </a:lnTo>
                <a:cubicBezTo>
                  <a:pt x="16036" y="337185"/>
                  <a:pt x="-6756" y="308910"/>
                  <a:pt x="1821" y="280473"/>
                </a:cubicBezTo>
                <a:cubicBezTo>
                  <a:pt x="17016" y="230017"/>
                  <a:pt x="53696" y="181551"/>
                  <a:pt x="156465" y="181551"/>
                </a:cubicBezTo>
                <a:close/>
                <a:moveTo>
                  <a:pt x="156465" y="0"/>
                </a:moveTo>
                <a:cubicBezTo>
                  <a:pt x="202581" y="0"/>
                  <a:pt x="239955" y="37131"/>
                  <a:pt x="239914" y="82996"/>
                </a:cubicBezTo>
                <a:cubicBezTo>
                  <a:pt x="239914" y="128820"/>
                  <a:pt x="202540" y="165992"/>
                  <a:pt x="156465" y="165992"/>
                </a:cubicBezTo>
                <a:cubicBezTo>
                  <a:pt x="110391" y="165992"/>
                  <a:pt x="73017" y="128820"/>
                  <a:pt x="73017" y="82996"/>
                </a:cubicBezTo>
                <a:cubicBezTo>
                  <a:pt x="73017" y="37131"/>
                  <a:pt x="110391" y="0"/>
                  <a:pt x="156465" y="0"/>
                </a:cubicBezTo>
                <a:close/>
              </a:path>
            </a:pathLst>
          </a:custGeom>
          <a:solidFill>
            <a:srgbClr val="192C64"/>
          </a:solidFill>
          <a:ln/>
        </p:spPr>
      </p:sp>
      <p:sp>
        <p:nvSpPr>
          <p:cNvPr id="13" name="Text 3"/>
          <p:cNvSpPr/>
          <p:nvPr/>
        </p:nvSpPr>
        <p:spPr>
          <a:xfrm>
            <a:off x="3938270" y="4526915"/>
            <a:ext cx="311150"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Text 4"/>
          <p:cNvSpPr/>
          <p:nvPr/>
        </p:nvSpPr>
        <p:spPr>
          <a:xfrm>
            <a:off x="6458585" y="4539615"/>
            <a:ext cx="1951990" cy="245467"/>
          </a:xfrm>
          <a:prstGeom prst="rect">
            <a:avLst/>
          </a:prstGeom>
          <a:noFill/>
          <a:ln/>
        </p:spPr>
        <p:txBody>
          <a:bodyPr wrap="square" lIns="91440" tIns="45720" rIns="91440" bIns="45720" rtlCol="0" anchor="t">
            <a:spAutoFit/>
          </a:bodyPr>
          <a:lstStyle/>
          <a:p>
            <a:pPr>
              <a:lnSpc>
                <a:spcPct val="100000"/>
              </a:lnSpc>
            </a:pPr>
            <a:r>
              <a:rPr lang="en-US" sz="1600" dirty="0">
                <a:solidFill>
                  <a:srgbClr val="192C64"/>
                </a:solidFill>
                <a:latin typeface="MiSans" pitchFamily="34" charset="0"/>
                <a:ea typeface="MiSans" pitchFamily="34" charset="-122"/>
                <a:cs typeface="MiSans" pitchFamily="34" charset="-120"/>
              </a:rPr>
              <a:t>2025/08/05</a:t>
            </a:r>
            <a:endParaRPr lang="en-US" sz="1600" dirty="0"/>
          </a:p>
        </p:txBody>
      </p:sp>
      <p:sp>
        <p:nvSpPr>
          <p:cNvPr id="15" name="Shape 5"/>
          <p:cNvSpPr/>
          <p:nvPr/>
        </p:nvSpPr>
        <p:spPr>
          <a:xfrm>
            <a:off x="6095365" y="4534535"/>
            <a:ext cx="354330" cy="328295"/>
          </a:xfrm>
          <a:custGeom>
            <a:avLst/>
            <a:gdLst/>
            <a:ahLst/>
            <a:cxnLst/>
            <a:rect l="l" t="t" r="r" b="b"/>
            <a:pathLst>
              <a:path w="354330" h="328295">
                <a:moveTo>
                  <a:pt x="129745" y="39118"/>
                </a:moveTo>
                <a:lnTo>
                  <a:pt x="225711" y="39118"/>
                </a:lnTo>
                <a:lnTo>
                  <a:pt x="225711" y="64770"/>
                </a:lnTo>
                <a:lnTo>
                  <a:pt x="129745" y="64770"/>
                </a:lnTo>
                <a:close/>
                <a:moveTo>
                  <a:pt x="42131" y="39118"/>
                </a:moveTo>
                <a:lnTo>
                  <a:pt x="94138" y="39118"/>
                </a:lnTo>
                <a:lnTo>
                  <a:pt x="94138" y="64770"/>
                </a:lnTo>
                <a:lnTo>
                  <a:pt x="42131" y="64770"/>
                </a:lnTo>
                <a:cubicBezTo>
                  <a:pt x="32996" y="64770"/>
                  <a:pt x="25611" y="72208"/>
                  <a:pt x="25611" y="81315"/>
                </a:cubicBezTo>
                <a:lnTo>
                  <a:pt x="25611" y="126504"/>
                </a:lnTo>
                <a:lnTo>
                  <a:pt x="328676" y="126504"/>
                </a:lnTo>
                <a:lnTo>
                  <a:pt x="328676" y="81315"/>
                </a:lnTo>
                <a:cubicBezTo>
                  <a:pt x="328676" y="72166"/>
                  <a:pt x="321249" y="64770"/>
                  <a:pt x="312157" y="64770"/>
                </a:cubicBezTo>
                <a:lnTo>
                  <a:pt x="261317" y="64770"/>
                </a:lnTo>
                <a:lnTo>
                  <a:pt x="261317" y="39118"/>
                </a:lnTo>
                <a:lnTo>
                  <a:pt x="312157" y="39118"/>
                </a:lnTo>
                <a:cubicBezTo>
                  <a:pt x="335420" y="39118"/>
                  <a:pt x="354287" y="58015"/>
                  <a:pt x="354330" y="81315"/>
                </a:cubicBezTo>
                <a:lnTo>
                  <a:pt x="354330" y="286098"/>
                </a:lnTo>
                <a:cubicBezTo>
                  <a:pt x="354330" y="309313"/>
                  <a:pt x="335378" y="328295"/>
                  <a:pt x="312199" y="328295"/>
                </a:cubicBezTo>
                <a:lnTo>
                  <a:pt x="42131" y="328295"/>
                </a:lnTo>
                <a:cubicBezTo>
                  <a:pt x="18952" y="328295"/>
                  <a:pt x="0" y="309313"/>
                  <a:pt x="0" y="286098"/>
                </a:cubicBezTo>
                <a:lnTo>
                  <a:pt x="0" y="152155"/>
                </a:lnTo>
                <a:lnTo>
                  <a:pt x="0" y="126504"/>
                </a:lnTo>
                <a:lnTo>
                  <a:pt x="0" y="81315"/>
                </a:lnTo>
                <a:cubicBezTo>
                  <a:pt x="0" y="58015"/>
                  <a:pt x="18867" y="39118"/>
                  <a:pt x="42131" y="39118"/>
                </a:cubicBezTo>
                <a:close/>
                <a:moveTo>
                  <a:pt x="242751" y="0"/>
                </a:moveTo>
                <a:cubicBezTo>
                  <a:pt x="249836" y="0"/>
                  <a:pt x="255556" y="5729"/>
                  <a:pt x="255556" y="12826"/>
                </a:cubicBezTo>
                <a:lnTo>
                  <a:pt x="255556" y="91661"/>
                </a:lnTo>
                <a:cubicBezTo>
                  <a:pt x="255556" y="98758"/>
                  <a:pt x="249836" y="104529"/>
                  <a:pt x="242751" y="104529"/>
                </a:cubicBezTo>
                <a:cubicBezTo>
                  <a:pt x="235665" y="104529"/>
                  <a:pt x="229945" y="98801"/>
                  <a:pt x="229945" y="91704"/>
                </a:cubicBezTo>
                <a:lnTo>
                  <a:pt x="229945" y="12826"/>
                </a:lnTo>
                <a:cubicBezTo>
                  <a:pt x="229945" y="5729"/>
                  <a:pt x="235665" y="0"/>
                  <a:pt x="242751" y="0"/>
                </a:cubicBezTo>
                <a:close/>
                <a:moveTo>
                  <a:pt x="111536" y="0"/>
                </a:moveTo>
                <a:cubicBezTo>
                  <a:pt x="118622" y="0"/>
                  <a:pt x="124342" y="5729"/>
                  <a:pt x="124342" y="12826"/>
                </a:cubicBezTo>
                <a:lnTo>
                  <a:pt x="124342" y="91661"/>
                </a:lnTo>
                <a:cubicBezTo>
                  <a:pt x="124342" y="98758"/>
                  <a:pt x="118622" y="104529"/>
                  <a:pt x="111536" y="104529"/>
                </a:cubicBezTo>
                <a:cubicBezTo>
                  <a:pt x="104451" y="104529"/>
                  <a:pt x="98731" y="98801"/>
                  <a:pt x="98731" y="91704"/>
                </a:cubicBezTo>
                <a:lnTo>
                  <a:pt x="98731" y="12826"/>
                </a:lnTo>
                <a:cubicBezTo>
                  <a:pt x="98731" y="5729"/>
                  <a:pt x="104451" y="0"/>
                  <a:pt x="111536" y="0"/>
                </a:cubicBezTo>
                <a:close/>
              </a:path>
            </a:pathLst>
          </a:custGeom>
          <a:solidFill>
            <a:srgbClr val="192C64"/>
          </a:solidFill>
          <a:ln/>
        </p:spPr>
      </p:sp>
      <p:sp>
        <p:nvSpPr>
          <p:cNvPr id="16" name="Text 6"/>
          <p:cNvSpPr/>
          <p:nvPr/>
        </p:nvSpPr>
        <p:spPr>
          <a:xfrm>
            <a:off x="6095365" y="4534535"/>
            <a:ext cx="354330" cy="32829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ECF26D"/>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6000"/>
          </a:blip>
          <a:srcRect l="2170" t="10337" r="2041" b="10761"/>
          <a:stretch/>
        </p:blipFill>
        <p:spPr>
          <a:xfrm>
            <a:off x="0" y="0"/>
            <a:ext cx="12191365" cy="6858000"/>
          </a:xfrm>
          <a:prstGeom prst="rect">
            <a:avLst/>
          </a:prstGeom>
        </p:spPr>
      </p:pic>
      <p:sp>
        <p:nvSpPr>
          <p:cNvPr id="3" name="Text 0"/>
          <p:cNvSpPr/>
          <p:nvPr/>
        </p:nvSpPr>
        <p:spPr>
          <a:xfrm>
            <a:off x="4659611" y="1928832"/>
            <a:ext cx="2872142" cy="2126059"/>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23212C"/>
                </a:solidFill>
                <a:latin typeface="MiSans" pitchFamily="34" charset="0"/>
                <a:ea typeface="MiSans" pitchFamily="34" charset="-122"/>
                <a:cs typeface="MiSans" pitchFamily="34" charset="-120"/>
              </a:rPr>
              <a:t>01</a:t>
            </a:r>
            <a:endParaRPr lang="en-US" sz="1600" dirty="0"/>
          </a:p>
        </p:txBody>
      </p:sp>
      <p:sp>
        <p:nvSpPr>
          <p:cNvPr id="4" name="Text 1"/>
          <p:cNvSpPr/>
          <p:nvPr/>
        </p:nvSpPr>
        <p:spPr>
          <a:xfrm>
            <a:off x="2677160" y="4182745"/>
            <a:ext cx="8080375" cy="499467"/>
          </a:xfrm>
          <a:prstGeom prst="rect">
            <a:avLst/>
          </a:prstGeom>
          <a:noFill/>
          <a:ln/>
        </p:spPr>
        <p:txBody>
          <a:bodyPr wrap="square" lIns="0" tIns="0" rIns="0" bIns="0" rtlCol="0" anchor="t">
            <a:spAutoFit/>
          </a:bodyPr>
          <a:lstStyle/>
          <a:p>
            <a:pPr algn="ctr">
              <a:lnSpc>
                <a:spcPct val="100000"/>
              </a:lnSpc>
            </a:pPr>
            <a:r>
              <a:rPr lang="en-US" sz="3200" b="1" dirty="0">
                <a:solidFill>
                  <a:srgbClr val="000000"/>
                </a:solidFill>
                <a:latin typeface="MiSans" pitchFamily="34" charset="0"/>
                <a:ea typeface="MiSans" pitchFamily="34" charset="-122"/>
                <a:cs typeface="MiSans" pitchFamily="34" charset="-120"/>
              </a:rPr>
              <a:t>AI Suitability Lens</a:t>
            </a:r>
            <a:endParaRPr lang="en-US" sz="1600" dirty="0"/>
          </a:p>
        </p:txBody>
      </p:sp>
      <p:pic>
        <p:nvPicPr>
          <p:cNvPr id="5" name="Image 1" descr="https://kimi-img.moonshot.cn/pub/slides/slides_tmpl/image/25-09-02-15:07:44-d2r9fg1e3tpg8rchv4a0.png"/>
          <p:cNvPicPr>
            <a:picLocks noChangeAspect="1"/>
          </p:cNvPicPr>
          <p:nvPr/>
        </p:nvPicPr>
        <p:blipFill>
          <a:blip r:embed="rId4"/>
          <a:srcRect l="21" r="21"/>
          <a:stretch/>
        </p:blipFill>
        <p:spPr>
          <a:xfrm rot="5400000">
            <a:off x="1124585" y="4286885"/>
            <a:ext cx="1398905" cy="1506220"/>
          </a:xfrm>
          <a:prstGeom prst="rect">
            <a:avLst/>
          </a:prstGeom>
        </p:spPr>
      </p:pic>
      <p:pic>
        <p:nvPicPr>
          <p:cNvPr id="6" name="Image 2" descr="https://kimi-img.moonshot.cn/pub/slides/slides_tmpl/image/25-09-02-15:07:44-d2r9fg1e3tpg8rchv4a0.png"/>
          <p:cNvPicPr>
            <a:picLocks noChangeAspect="1"/>
          </p:cNvPicPr>
          <p:nvPr/>
        </p:nvPicPr>
        <p:blipFill>
          <a:blip r:embed="rId4"/>
          <a:srcRect l="21" r="21"/>
          <a:stretch/>
        </p:blipFill>
        <p:spPr>
          <a:xfrm rot="16200000" flipH="1">
            <a:off x="9563735" y="1413510"/>
            <a:ext cx="1398905" cy="1506220"/>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EDECE8"/>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50.png"/>
          <p:cNvPicPr>
            <a:picLocks noChangeAspect="1"/>
          </p:cNvPicPr>
          <p:nvPr/>
        </p:nvPicPr>
        <p:blipFill>
          <a:blip r:embed="rId3"/>
          <a:stretch>
            <a:fillRect/>
          </a:stretch>
        </p:blipFill>
        <p:spPr>
          <a:xfrm rot="10800000">
            <a:off x="2830830" y="2400300"/>
            <a:ext cx="6033135" cy="305435"/>
          </a:xfrm>
          <a:prstGeom prst="rect">
            <a:avLst/>
          </a:prstGeom>
        </p:spPr>
      </p:pic>
      <p:sp>
        <p:nvSpPr>
          <p:cNvPr id="3" name="Text 0"/>
          <p:cNvSpPr/>
          <p:nvPr/>
        </p:nvSpPr>
        <p:spPr>
          <a:xfrm>
            <a:off x="542290" y="716280"/>
            <a:ext cx="10988675"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Pinpoint High-Value AI Targets</a:t>
            </a:r>
            <a:endParaRPr lang="en-US" sz="1600" dirty="0"/>
          </a:p>
        </p:txBody>
      </p:sp>
      <p:pic>
        <p:nvPicPr>
          <p:cNvPr id="4" name="Image 1" descr="https://kimi-img.moonshot.cn/pub/slides/slides_tmpl/image/25-09-02-15:07:44-d2r9fg1e3tpg8rchv46g.png"/>
          <p:cNvPicPr>
            <a:picLocks noChangeAspect="1"/>
          </p:cNvPicPr>
          <p:nvPr/>
        </p:nvPicPr>
        <p:blipFill>
          <a:blip r:embed="rId4"/>
          <a:srcRect/>
          <a:stretch/>
        </p:blipFill>
        <p:spPr>
          <a:xfrm>
            <a:off x="1156970" y="1662430"/>
            <a:ext cx="2235200" cy="1779270"/>
          </a:xfrm>
          <a:prstGeom prst="rect">
            <a:avLst/>
          </a:prstGeom>
        </p:spPr>
      </p:pic>
      <p:pic>
        <p:nvPicPr>
          <p:cNvPr id="5" name="Image 2" descr="https://kimi-img.moonshot.cn/pub/slides/slides_tmpl/image/25-09-02-15:07:43-d2r9ffpe3tpg8rchv440.png"/>
          <p:cNvPicPr>
            <a:picLocks noChangeAspect="1"/>
          </p:cNvPicPr>
          <p:nvPr/>
        </p:nvPicPr>
        <p:blipFill>
          <a:blip r:embed="rId5"/>
          <a:stretch>
            <a:fillRect/>
          </a:stretch>
        </p:blipFill>
        <p:spPr>
          <a:xfrm>
            <a:off x="4921885" y="1663700"/>
            <a:ext cx="2235835" cy="1778635"/>
          </a:xfrm>
          <a:prstGeom prst="rect">
            <a:avLst/>
          </a:prstGeom>
        </p:spPr>
      </p:pic>
      <p:pic>
        <p:nvPicPr>
          <p:cNvPr id="6" name="Image 3" descr="https://kimi-img.moonshot.cn/pub/slides/slides_tmpl/image/25-09-02-15:07:44-d2r9fg1e3tpg8rchv46g.png"/>
          <p:cNvPicPr>
            <a:picLocks noChangeAspect="1"/>
          </p:cNvPicPr>
          <p:nvPr/>
        </p:nvPicPr>
        <p:blipFill>
          <a:blip r:embed="rId4"/>
          <a:srcRect/>
          <a:stretch/>
        </p:blipFill>
        <p:spPr>
          <a:xfrm>
            <a:off x="8784590" y="1662430"/>
            <a:ext cx="2235200" cy="1779270"/>
          </a:xfrm>
          <a:prstGeom prst="rect">
            <a:avLst/>
          </a:prstGeom>
        </p:spPr>
      </p:pic>
      <p:sp>
        <p:nvSpPr>
          <p:cNvPr id="7" name="Shape 1"/>
          <p:cNvSpPr/>
          <p:nvPr/>
        </p:nvSpPr>
        <p:spPr>
          <a:xfrm>
            <a:off x="1981264" y="1825759"/>
            <a:ext cx="684530" cy="638765"/>
          </a:xfrm>
          <a:prstGeom prst="rect">
            <a:avLst/>
          </a:prstGeom>
          <a:solidFill>
            <a:srgbClr val="000000">
              <a:alpha val="0"/>
            </a:srgbClr>
          </a:solidFill>
          <a:ln/>
        </p:spPr>
      </p:sp>
      <p:sp>
        <p:nvSpPr>
          <p:cNvPr id="8" name="Text 2"/>
          <p:cNvSpPr/>
          <p:nvPr/>
        </p:nvSpPr>
        <p:spPr>
          <a:xfrm>
            <a:off x="1981264" y="1825759"/>
            <a:ext cx="684530" cy="638765"/>
          </a:xfrm>
          <a:prstGeom prst="rect">
            <a:avLst/>
          </a:prstGeom>
          <a:noFill/>
          <a:ln/>
        </p:spPr>
        <p:txBody>
          <a:bodyPr wrap="square" lIns="0" tIns="0" rIns="0" bIns="0" rtlCol="0" anchor="t"/>
          <a:lstStyle/>
          <a:p>
            <a:pPr algn="just">
              <a:lnSpc>
                <a:spcPct val="110000"/>
              </a:lnSpc>
            </a:pPr>
            <a:r>
              <a:rPr lang="en-US" sz="4000" dirty="0">
                <a:solidFill>
                  <a:srgbClr val="FFFFFF"/>
                </a:solidFill>
                <a:latin typeface="MiSans" pitchFamily="34" charset="0"/>
                <a:ea typeface="MiSans" pitchFamily="34" charset="-122"/>
                <a:cs typeface="MiSans" pitchFamily="34" charset="-120"/>
              </a:rPr>
              <a:t>01</a:t>
            </a:r>
            <a:endParaRPr lang="en-US" sz="1600" dirty="0"/>
          </a:p>
        </p:txBody>
      </p:sp>
      <p:sp>
        <p:nvSpPr>
          <p:cNvPr id="9" name="Text 3"/>
          <p:cNvSpPr/>
          <p:nvPr/>
        </p:nvSpPr>
        <p:spPr>
          <a:xfrm>
            <a:off x="1401664" y="2464524"/>
            <a:ext cx="1747413" cy="597892"/>
          </a:xfrm>
          <a:prstGeom prst="rect">
            <a:avLst/>
          </a:prstGeom>
          <a:noFill/>
          <a:ln/>
        </p:spPr>
        <p:txBody>
          <a:bodyPr wrap="square" lIns="0" tIns="0" rIns="0" bIns="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AI Potential Matrix</a:t>
            </a:r>
            <a:endParaRPr lang="en-US" sz="1600" dirty="0"/>
          </a:p>
        </p:txBody>
      </p:sp>
      <p:sp>
        <p:nvSpPr>
          <p:cNvPr id="10" name="Text 4"/>
          <p:cNvSpPr/>
          <p:nvPr/>
        </p:nvSpPr>
        <p:spPr>
          <a:xfrm>
            <a:off x="581025" y="3556000"/>
            <a:ext cx="3634105"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Introduce a matrix that ranks banking tasks by AI potential, categorizing them into high, medium, and low. This tool helps identify which tasks are best suited for automation and which require human expertise.</a:t>
            </a:r>
            <a:endParaRPr lang="en-US" sz="1600" dirty="0"/>
          </a:p>
        </p:txBody>
      </p:sp>
      <p:sp>
        <p:nvSpPr>
          <p:cNvPr id="11" name="Shape 5"/>
          <p:cNvSpPr/>
          <p:nvPr/>
        </p:nvSpPr>
        <p:spPr>
          <a:xfrm>
            <a:off x="5746179" y="1860645"/>
            <a:ext cx="684530" cy="638765"/>
          </a:xfrm>
          <a:prstGeom prst="rect">
            <a:avLst/>
          </a:prstGeom>
          <a:solidFill>
            <a:srgbClr val="000000">
              <a:alpha val="0"/>
            </a:srgbClr>
          </a:solidFill>
          <a:ln/>
        </p:spPr>
      </p:sp>
      <p:sp>
        <p:nvSpPr>
          <p:cNvPr id="12" name="Text 6"/>
          <p:cNvSpPr/>
          <p:nvPr/>
        </p:nvSpPr>
        <p:spPr>
          <a:xfrm>
            <a:off x="5746179" y="1860645"/>
            <a:ext cx="684530" cy="638765"/>
          </a:xfrm>
          <a:prstGeom prst="rect">
            <a:avLst/>
          </a:prstGeom>
          <a:noFill/>
          <a:ln/>
        </p:spPr>
        <p:txBody>
          <a:bodyPr wrap="square" lIns="0" tIns="0" rIns="0" bIns="0" rtlCol="0" anchor="t"/>
          <a:lstStyle/>
          <a:p>
            <a:pPr algn="just">
              <a:lnSpc>
                <a:spcPct val="110000"/>
              </a:lnSpc>
            </a:pPr>
            <a:r>
              <a:rPr lang="en-US" sz="4000" dirty="0">
                <a:solidFill>
                  <a:srgbClr val="23212C"/>
                </a:solidFill>
                <a:latin typeface="MiSans" pitchFamily="34" charset="0"/>
                <a:ea typeface="MiSans" pitchFamily="34" charset="-122"/>
                <a:cs typeface="MiSans" pitchFamily="34" charset="-120"/>
              </a:rPr>
              <a:t>02</a:t>
            </a:r>
            <a:endParaRPr lang="en-US" sz="1600" dirty="0"/>
          </a:p>
        </p:txBody>
      </p:sp>
      <p:sp>
        <p:nvSpPr>
          <p:cNvPr id="13" name="Text 7"/>
          <p:cNvSpPr/>
          <p:nvPr/>
        </p:nvSpPr>
        <p:spPr>
          <a:xfrm>
            <a:off x="5166579" y="2486710"/>
            <a:ext cx="1747413" cy="911225"/>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High-Potential Tasks</a:t>
            </a:r>
            <a:endParaRPr lang="en-US" sz="1600" dirty="0"/>
          </a:p>
        </p:txBody>
      </p:sp>
      <p:sp>
        <p:nvSpPr>
          <p:cNvPr id="14" name="Text 8"/>
          <p:cNvSpPr/>
          <p:nvPr/>
        </p:nvSpPr>
        <p:spPr>
          <a:xfrm>
            <a:off x="4184650" y="3556000"/>
            <a:ext cx="3634105"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Tasks like fraud detection, credit scoring, and algorithmic trading are flagged as high-potential areas where AI can significantly enhance efficiency and accuracy.</a:t>
            </a:r>
            <a:endParaRPr lang="en-US" sz="1600" dirty="0"/>
          </a:p>
        </p:txBody>
      </p:sp>
      <p:sp>
        <p:nvSpPr>
          <p:cNvPr id="15" name="Shape 9"/>
          <p:cNvSpPr/>
          <p:nvPr/>
        </p:nvSpPr>
        <p:spPr>
          <a:xfrm>
            <a:off x="9608884" y="1825759"/>
            <a:ext cx="684530" cy="676910"/>
          </a:xfrm>
          <a:prstGeom prst="rect">
            <a:avLst/>
          </a:prstGeom>
          <a:solidFill>
            <a:srgbClr val="000000">
              <a:alpha val="0"/>
            </a:srgbClr>
          </a:solidFill>
          <a:ln/>
        </p:spPr>
      </p:sp>
      <p:sp>
        <p:nvSpPr>
          <p:cNvPr id="16" name="Text 10"/>
          <p:cNvSpPr/>
          <p:nvPr/>
        </p:nvSpPr>
        <p:spPr>
          <a:xfrm>
            <a:off x="9608884" y="1825759"/>
            <a:ext cx="684530" cy="676910"/>
          </a:xfrm>
          <a:prstGeom prst="rect">
            <a:avLst/>
          </a:prstGeom>
          <a:noFill/>
          <a:ln/>
        </p:spPr>
        <p:txBody>
          <a:bodyPr wrap="square" lIns="0" tIns="0" rIns="0" bIns="0" rtlCol="0" anchor="t"/>
          <a:lstStyle/>
          <a:p>
            <a:pPr algn="just">
              <a:lnSpc>
                <a:spcPct val="110000"/>
              </a:lnSpc>
            </a:pPr>
            <a:r>
              <a:rPr lang="en-US" sz="4000" dirty="0">
                <a:solidFill>
                  <a:srgbClr val="FFFFFF"/>
                </a:solidFill>
                <a:latin typeface="MiSans" pitchFamily="34" charset="0"/>
                <a:ea typeface="MiSans" pitchFamily="34" charset="-122"/>
                <a:cs typeface="MiSans" pitchFamily="34" charset="-120"/>
              </a:rPr>
              <a:t>03</a:t>
            </a:r>
            <a:endParaRPr lang="en-US" sz="1600" dirty="0"/>
          </a:p>
        </p:txBody>
      </p:sp>
      <p:sp>
        <p:nvSpPr>
          <p:cNvPr id="17" name="Text 11"/>
          <p:cNvSpPr/>
          <p:nvPr/>
        </p:nvSpPr>
        <p:spPr>
          <a:xfrm>
            <a:off x="9029284" y="2464524"/>
            <a:ext cx="1747413" cy="597892"/>
          </a:xfrm>
          <a:prstGeom prst="rect">
            <a:avLst/>
          </a:prstGeom>
          <a:noFill/>
          <a:ln/>
        </p:spPr>
        <p:txBody>
          <a:bodyPr wrap="square" lIns="0" tIns="0" rIns="0" bIns="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Human Oversight</a:t>
            </a:r>
            <a:endParaRPr lang="en-US" sz="1600" dirty="0"/>
          </a:p>
        </p:txBody>
      </p:sp>
      <p:sp>
        <p:nvSpPr>
          <p:cNvPr id="18" name="Text 12"/>
          <p:cNvSpPr/>
          <p:nvPr/>
        </p:nvSpPr>
        <p:spPr>
          <a:xfrm>
            <a:off x="7896860" y="3556000"/>
            <a:ext cx="3634105"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Despite AI’s capabilities, human oversight remains crucial for tasks involving ethical considerations, strategic decisions, and regulatory compliance.</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EDECE8"/>
        </a:solidFill>
        <a:effectLst/>
      </p:bgPr>
    </p:bg>
    <p:spTree>
      <p:nvGrpSpPr>
        <p:cNvPr id="1" name=""/>
        <p:cNvGrpSpPr/>
        <p:nvPr/>
      </p:nvGrpSpPr>
      <p:grpSpPr>
        <a:xfrm>
          <a:off x="0" y="0"/>
          <a:ext cx="0" cy="0"/>
          <a:chOff x="0" y="0"/>
          <a:chExt cx="0" cy="0"/>
        </a:xfrm>
      </p:grpSpPr>
      <p:pic>
        <p:nvPicPr>
          <p:cNvPr id="2" name="Image 0" descr="https://kimi-img.moonshot.cn/pub/slides/slides_tmpl/image/25-09-02-15:08:06-d2r9flhe3tpg8rchv4i0.png"/>
          <p:cNvPicPr>
            <a:picLocks noChangeAspect="1"/>
          </p:cNvPicPr>
          <p:nvPr/>
        </p:nvPicPr>
        <p:blipFill>
          <a:blip r:embed="rId3"/>
          <a:stretch>
            <a:fillRect/>
          </a:stretch>
        </p:blipFill>
        <p:spPr>
          <a:xfrm flipH="1">
            <a:off x="6334125" y="2308860"/>
            <a:ext cx="5149215" cy="3051810"/>
          </a:xfrm>
          <a:prstGeom prst="rect">
            <a:avLst/>
          </a:prstGeom>
        </p:spPr>
      </p:pic>
      <p:pic>
        <p:nvPicPr>
          <p:cNvPr id="3" name="Image 1" descr="https://kimi-img.moonshot.cn/pub/slides/slides_tmpl/image/25-09-02-15:08:06-d2r9flhe3tpg8rchv4i0.png"/>
          <p:cNvPicPr>
            <a:picLocks noChangeAspect="1"/>
          </p:cNvPicPr>
          <p:nvPr/>
        </p:nvPicPr>
        <p:blipFill>
          <a:blip r:embed="rId3"/>
          <a:stretch>
            <a:fillRect/>
          </a:stretch>
        </p:blipFill>
        <p:spPr>
          <a:xfrm>
            <a:off x="773430" y="2308860"/>
            <a:ext cx="5149215" cy="3051810"/>
          </a:xfrm>
          <a:prstGeom prst="rect">
            <a:avLst/>
          </a:prstGeom>
        </p:spPr>
      </p:pic>
      <p:pic>
        <p:nvPicPr>
          <p:cNvPr id="4" name="Image 2" descr="https://kimi-img.moonshot.cn/pub/slides/slides_tmpl/image/25-09-02-15:07:44-d2r9fg1e3tpg8rchv4ag.jpg"/>
          <p:cNvPicPr>
            <a:picLocks noChangeAspect="1"/>
          </p:cNvPicPr>
          <p:nvPr/>
        </p:nvPicPr>
        <p:blipFill>
          <a:blip r:embed="rId4">
            <a:alphaModFix amt="6000"/>
          </a:blip>
          <a:srcRect l="2170" t="10337" r="2041" b="10761"/>
          <a:stretch/>
        </p:blipFill>
        <p:spPr>
          <a:xfrm>
            <a:off x="0" y="0"/>
            <a:ext cx="12191365" cy="6858000"/>
          </a:xfrm>
          <a:prstGeom prst="rect">
            <a:avLst/>
          </a:prstGeom>
        </p:spPr>
      </p:pic>
      <p:sp>
        <p:nvSpPr>
          <p:cNvPr id="5" name="Text 0"/>
          <p:cNvSpPr/>
          <p:nvPr/>
        </p:nvSpPr>
        <p:spPr>
          <a:xfrm>
            <a:off x="542215" y="867447"/>
            <a:ext cx="8152877" cy="833184"/>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Spotlight High-Potential Tasks</a:t>
            </a:r>
            <a:endParaRPr lang="en-US" sz="1600" dirty="0"/>
          </a:p>
        </p:txBody>
      </p:sp>
      <p:pic>
        <p:nvPicPr>
          <p:cNvPr id="6" name="Image 3" descr="https://kimi-img.moonshot.cn/pub/slides/slides_tmpl/image/25-09-02-15:07:44-d2r9fg1e3tpg8rchv450.png"/>
          <p:cNvPicPr>
            <a:picLocks noChangeAspect="1"/>
          </p:cNvPicPr>
          <p:nvPr/>
        </p:nvPicPr>
        <p:blipFill>
          <a:blip r:embed="rId5"/>
          <a:stretch>
            <a:fillRect/>
          </a:stretch>
        </p:blipFill>
        <p:spPr>
          <a:xfrm rot="5400000">
            <a:off x="-539115" y="3700780"/>
            <a:ext cx="2359660" cy="266065"/>
          </a:xfrm>
          <a:prstGeom prst="rect">
            <a:avLst/>
          </a:prstGeom>
        </p:spPr>
      </p:pic>
      <p:pic>
        <p:nvPicPr>
          <p:cNvPr id="7" name="Image 4" descr="https://kimi-img.moonshot.cn/pub/slides/slides_tmpl/image/25-09-02-15:07:44-d2r9fg1e3tpg8rchv450.png"/>
          <p:cNvPicPr>
            <a:picLocks noChangeAspect="1"/>
          </p:cNvPicPr>
          <p:nvPr/>
        </p:nvPicPr>
        <p:blipFill>
          <a:blip r:embed="rId5"/>
          <a:stretch>
            <a:fillRect/>
          </a:stretch>
        </p:blipFill>
        <p:spPr>
          <a:xfrm rot="5400000">
            <a:off x="10436225" y="3700780"/>
            <a:ext cx="2359660" cy="266065"/>
          </a:xfrm>
          <a:prstGeom prst="rect">
            <a:avLst/>
          </a:prstGeom>
        </p:spPr>
      </p:pic>
      <p:pic>
        <p:nvPicPr>
          <p:cNvPr id="8" name="Image 5" descr="https://kimi-img.moonshot.cn/pub/slides/slides_tmpl/image/25-09-02-15:08:03-d2r9fkpe3tpg8rchv4h0.png"/>
          <p:cNvPicPr>
            <a:picLocks noChangeAspect="1"/>
          </p:cNvPicPr>
          <p:nvPr/>
        </p:nvPicPr>
        <p:blipFill>
          <a:blip r:embed="rId6"/>
          <a:stretch>
            <a:fillRect/>
          </a:stretch>
        </p:blipFill>
        <p:spPr>
          <a:xfrm>
            <a:off x="8227060" y="867410"/>
            <a:ext cx="3256280" cy="477520"/>
          </a:xfrm>
          <a:prstGeom prst="rect">
            <a:avLst/>
          </a:prstGeom>
        </p:spPr>
      </p:pic>
      <p:sp>
        <p:nvSpPr>
          <p:cNvPr id="9" name="Text 1"/>
          <p:cNvSpPr/>
          <p:nvPr/>
        </p:nvSpPr>
        <p:spPr>
          <a:xfrm>
            <a:off x="1205955" y="2687862"/>
            <a:ext cx="3593465"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Real-Time Monitoring</a:t>
            </a:r>
            <a:endParaRPr lang="en-US" sz="1600" dirty="0"/>
          </a:p>
        </p:txBody>
      </p:sp>
      <p:sp>
        <p:nvSpPr>
          <p:cNvPr id="10" name="Text 2"/>
          <p:cNvSpPr/>
          <p:nvPr/>
        </p:nvSpPr>
        <p:spPr>
          <a:xfrm>
            <a:off x="1118870" y="3016885"/>
            <a:ext cx="4507865"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enables real-time fraud detection and AML monitoring, providing rapid response and continuous surveillance of transactions to minimize risks.</a:t>
            </a:r>
            <a:endParaRPr lang="en-US" sz="1600" dirty="0"/>
          </a:p>
        </p:txBody>
      </p:sp>
      <p:sp>
        <p:nvSpPr>
          <p:cNvPr id="11" name="Text 3"/>
          <p:cNvSpPr/>
          <p:nvPr/>
        </p:nvSpPr>
        <p:spPr>
          <a:xfrm>
            <a:off x="7349038" y="2687862"/>
            <a:ext cx="3593465"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Credit Scoring</a:t>
            </a:r>
            <a:endParaRPr lang="en-US" sz="1600" dirty="0"/>
          </a:p>
        </p:txBody>
      </p:sp>
      <p:sp>
        <p:nvSpPr>
          <p:cNvPr id="12" name="Text 4"/>
          <p:cNvSpPr/>
          <p:nvPr/>
        </p:nvSpPr>
        <p:spPr>
          <a:xfrm>
            <a:off x="6812915" y="3016885"/>
            <a:ext cx="4507865"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AI-driven credit scoring models predict default probabilities and optimize loan terms, expanding financial inclusion while reducing losses.</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ECF26D"/>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6000"/>
          </a:blip>
          <a:srcRect l="2170" t="10337" r="2041" b="10761"/>
          <a:stretch/>
        </p:blipFill>
        <p:spPr>
          <a:xfrm>
            <a:off x="0" y="0"/>
            <a:ext cx="12191365" cy="6858000"/>
          </a:xfrm>
          <a:prstGeom prst="rect">
            <a:avLst/>
          </a:prstGeom>
        </p:spPr>
      </p:pic>
      <p:sp>
        <p:nvSpPr>
          <p:cNvPr id="3" name="Text 0"/>
          <p:cNvSpPr/>
          <p:nvPr/>
        </p:nvSpPr>
        <p:spPr>
          <a:xfrm>
            <a:off x="4659611" y="1928832"/>
            <a:ext cx="2872142" cy="2126059"/>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23212C"/>
                </a:solidFill>
                <a:latin typeface="MiSans" pitchFamily="34" charset="0"/>
                <a:ea typeface="MiSans" pitchFamily="34" charset="-122"/>
                <a:cs typeface="MiSans" pitchFamily="34" charset="-120"/>
              </a:rPr>
              <a:t>02</a:t>
            </a:r>
            <a:endParaRPr lang="en-US" sz="1600" dirty="0"/>
          </a:p>
        </p:txBody>
      </p:sp>
      <p:sp>
        <p:nvSpPr>
          <p:cNvPr id="4" name="Text 1"/>
          <p:cNvSpPr/>
          <p:nvPr/>
        </p:nvSpPr>
        <p:spPr>
          <a:xfrm>
            <a:off x="2677160" y="4182745"/>
            <a:ext cx="8080375" cy="499467"/>
          </a:xfrm>
          <a:prstGeom prst="rect">
            <a:avLst/>
          </a:prstGeom>
          <a:noFill/>
          <a:ln/>
        </p:spPr>
        <p:txBody>
          <a:bodyPr wrap="square" lIns="0" tIns="0" rIns="0" bIns="0" rtlCol="0" anchor="t">
            <a:spAutoFit/>
          </a:bodyPr>
          <a:lstStyle/>
          <a:p>
            <a:pPr algn="ctr">
              <a:lnSpc>
                <a:spcPct val="100000"/>
              </a:lnSpc>
            </a:pPr>
            <a:r>
              <a:rPr lang="en-US" sz="3200" b="1" dirty="0">
                <a:solidFill>
                  <a:srgbClr val="000000"/>
                </a:solidFill>
                <a:latin typeface="MiSans" pitchFamily="34" charset="0"/>
                <a:ea typeface="MiSans" pitchFamily="34" charset="-122"/>
                <a:cs typeface="MiSans" pitchFamily="34" charset="-120"/>
              </a:rPr>
              <a:t>Fraud &amp; Credit AI</a:t>
            </a:r>
            <a:endParaRPr lang="en-US" sz="1600" dirty="0"/>
          </a:p>
        </p:txBody>
      </p:sp>
      <p:pic>
        <p:nvPicPr>
          <p:cNvPr id="5" name="Image 1" descr="https://kimi-img.moonshot.cn/pub/slides/slides_tmpl/image/25-09-02-15:07:44-d2r9fg1e3tpg8rchv4a0.png"/>
          <p:cNvPicPr>
            <a:picLocks noChangeAspect="1"/>
          </p:cNvPicPr>
          <p:nvPr/>
        </p:nvPicPr>
        <p:blipFill>
          <a:blip r:embed="rId4"/>
          <a:srcRect l="21" r="21"/>
          <a:stretch/>
        </p:blipFill>
        <p:spPr>
          <a:xfrm rot="5400000">
            <a:off x="1124585" y="4286885"/>
            <a:ext cx="1398905" cy="1506220"/>
          </a:xfrm>
          <a:prstGeom prst="rect">
            <a:avLst/>
          </a:prstGeom>
        </p:spPr>
      </p:pic>
      <p:pic>
        <p:nvPicPr>
          <p:cNvPr id="6" name="Image 2" descr="https://kimi-img.moonshot.cn/pub/slides/slides_tmpl/image/25-09-02-15:07:44-d2r9fg1e3tpg8rchv4a0.png"/>
          <p:cNvPicPr>
            <a:picLocks noChangeAspect="1"/>
          </p:cNvPicPr>
          <p:nvPr/>
        </p:nvPicPr>
        <p:blipFill>
          <a:blip r:embed="rId4"/>
          <a:srcRect l="21" r="21"/>
          <a:stretch/>
        </p:blipFill>
        <p:spPr>
          <a:xfrm rot="16200000" flipH="1">
            <a:off x="9563735" y="1413510"/>
            <a:ext cx="1398905" cy="1506220"/>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AF26E"/>
        </a:solidFill>
        <a:effectLst/>
      </p:bgPr>
    </p:bg>
    <p:spTree>
      <p:nvGrpSpPr>
        <p:cNvPr id="1" name=""/>
        <p:cNvGrpSpPr/>
        <p:nvPr/>
      </p:nvGrpSpPr>
      <p:grpSpPr>
        <a:xfrm>
          <a:off x="0" y="0"/>
          <a:ext cx="0" cy="0"/>
          <a:chOff x="0" y="0"/>
          <a:chExt cx="0" cy="0"/>
        </a:xfrm>
      </p:grpSpPr>
      <p:pic>
        <p:nvPicPr>
          <p:cNvPr id="2" name="Image 0" descr="https://kimi-img.moonshot.cn/pub/slides/slides_tmpl/image/25-09-02-15:08:14-d2r9fnhe3tpg8rchv4m0.jpg"/>
          <p:cNvPicPr>
            <a:picLocks noChangeAspect="1"/>
          </p:cNvPicPr>
          <p:nvPr/>
        </p:nvPicPr>
        <p:blipFill>
          <a:blip r:embed="rId3">
            <a:alphaModFix amt="6000"/>
          </a:blip>
          <a:srcRect t="21875" b="21875"/>
          <a:stretch/>
        </p:blipFill>
        <p:spPr>
          <a:xfrm>
            <a:off x="0" y="752"/>
            <a:ext cx="12192001" cy="6858000"/>
          </a:xfrm>
          <a:prstGeom prst="rect">
            <a:avLst/>
          </a:prstGeom>
        </p:spPr>
      </p:pic>
      <p:pic>
        <p:nvPicPr>
          <p:cNvPr id="3" name="Image 1" descr="https://kimi-img.moonshot.cn/pub/slides/slides_tmpl/image/25-09-02-15:07:44-d2r9fg1e3tpg8rchv4bg.png"/>
          <p:cNvPicPr>
            <a:picLocks noChangeAspect="1"/>
          </p:cNvPicPr>
          <p:nvPr/>
        </p:nvPicPr>
        <p:blipFill>
          <a:blip r:embed="rId4"/>
          <a:stretch>
            <a:fillRect/>
          </a:stretch>
        </p:blipFill>
        <p:spPr>
          <a:xfrm>
            <a:off x="694055" y="1754505"/>
            <a:ext cx="5336540" cy="2132330"/>
          </a:xfrm>
          <a:prstGeom prst="rect">
            <a:avLst/>
          </a:prstGeom>
        </p:spPr>
      </p:pic>
      <p:pic>
        <p:nvPicPr>
          <p:cNvPr id="4" name="Image 2" descr="https://kimi-img.moonshot.cn/pub/slides/slides_tmpl/image/25-09-02-15:08:03-d2r9fkpe3tpg8rchv4g0.png"/>
          <p:cNvPicPr>
            <a:picLocks noChangeAspect="1"/>
          </p:cNvPicPr>
          <p:nvPr/>
        </p:nvPicPr>
        <p:blipFill>
          <a:blip r:embed="rId5"/>
          <a:stretch>
            <a:fillRect/>
          </a:stretch>
        </p:blipFill>
        <p:spPr>
          <a:xfrm>
            <a:off x="1520190" y="1480185"/>
            <a:ext cx="3586480" cy="472440"/>
          </a:xfrm>
          <a:prstGeom prst="rect">
            <a:avLst/>
          </a:prstGeom>
        </p:spPr>
      </p:pic>
      <p:sp>
        <p:nvSpPr>
          <p:cNvPr id="5" name="Text 0"/>
          <p:cNvSpPr/>
          <p:nvPr/>
        </p:nvSpPr>
        <p:spPr>
          <a:xfrm>
            <a:off x="542215" y="63086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Fraud Detection Tool Stack</a:t>
            </a:r>
            <a:endParaRPr lang="en-US" sz="1600" dirty="0"/>
          </a:p>
        </p:txBody>
      </p:sp>
      <p:sp>
        <p:nvSpPr>
          <p:cNvPr id="6" name="Text 1"/>
          <p:cNvSpPr/>
          <p:nvPr/>
        </p:nvSpPr>
        <p:spPr>
          <a:xfrm>
            <a:off x="23417530" y="1951990"/>
            <a:ext cx="4064000" cy="174625"/>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Comic Book" pitchFamily="34" charset="0"/>
                <a:ea typeface="Comic Book" pitchFamily="34" charset="-122"/>
                <a:cs typeface="Comic Book" pitchFamily="34" charset="-120"/>
              </a:rPr>
              <a:t> </a:t>
            </a:r>
            <a:endParaRPr lang="en-US" sz="1600" dirty="0"/>
          </a:p>
        </p:txBody>
      </p:sp>
      <p:pic>
        <p:nvPicPr>
          <p:cNvPr id="7" name="Image 3" descr="https://kimi-img.moonshot.cn/pub/slides/slides_tmpl/image/25-09-02-15:07:44-d2r9fg1e3tpg8rchv4bg.png"/>
          <p:cNvPicPr>
            <a:picLocks noChangeAspect="1"/>
          </p:cNvPicPr>
          <p:nvPr/>
        </p:nvPicPr>
        <p:blipFill>
          <a:blip r:embed="rId4"/>
          <a:stretch>
            <a:fillRect/>
          </a:stretch>
        </p:blipFill>
        <p:spPr>
          <a:xfrm>
            <a:off x="6096635" y="1753870"/>
            <a:ext cx="5336540" cy="2132330"/>
          </a:xfrm>
          <a:prstGeom prst="rect">
            <a:avLst/>
          </a:prstGeom>
        </p:spPr>
      </p:pic>
      <p:pic>
        <p:nvPicPr>
          <p:cNvPr id="8" name="Image 4" descr="https://kimi-img.moonshot.cn/pub/slides/slides_tmpl/image/25-09-02-15:08:03-d2r9fkpe3tpg8rchv4g0.png"/>
          <p:cNvPicPr>
            <a:picLocks noChangeAspect="1"/>
          </p:cNvPicPr>
          <p:nvPr/>
        </p:nvPicPr>
        <p:blipFill>
          <a:blip r:embed="rId5"/>
          <a:stretch>
            <a:fillRect/>
          </a:stretch>
        </p:blipFill>
        <p:spPr>
          <a:xfrm>
            <a:off x="6922770" y="1479550"/>
            <a:ext cx="3586480" cy="472440"/>
          </a:xfrm>
          <a:prstGeom prst="rect">
            <a:avLst/>
          </a:prstGeom>
        </p:spPr>
      </p:pic>
      <p:pic>
        <p:nvPicPr>
          <p:cNvPr id="9" name="Image 5" descr="https://kimi-img.moonshot.cn/pub/slides/slides_tmpl/image/25-09-02-15:07:44-d2r9fg1e3tpg8rchv4bg.png"/>
          <p:cNvPicPr>
            <a:picLocks noChangeAspect="1"/>
          </p:cNvPicPr>
          <p:nvPr/>
        </p:nvPicPr>
        <p:blipFill>
          <a:blip r:embed="rId4"/>
          <a:stretch>
            <a:fillRect/>
          </a:stretch>
        </p:blipFill>
        <p:spPr>
          <a:xfrm>
            <a:off x="641985" y="4316730"/>
            <a:ext cx="5336540" cy="2132330"/>
          </a:xfrm>
          <a:prstGeom prst="rect">
            <a:avLst/>
          </a:prstGeom>
        </p:spPr>
      </p:pic>
      <p:pic>
        <p:nvPicPr>
          <p:cNvPr id="10" name="Image 6" descr="https://kimi-img.moonshot.cn/pub/slides/slides_tmpl/image/25-09-02-15:08:03-d2r9fkpe3tpg8rchv4g0.png"/>
          <p:cNvPicPr>
            <a:picLocks noChangeAspect="1"/>
          </p:cNvPicPr>
          <p:nvPr/>
        </p:nvPicPr>
        <p:blipFill>
          <a:blip r:embed="rId5"/>
          <a:stretch>
            <a:fillRect/>
          </a:stretch>
        </p:blipFill>
        <p:spPr>
          <a:xfrm>
            <a:off x="1468120" y="4042410"/>
            <a:ext cx="3586480" cy="472440"/>
          </a:xfrm>
          <a:prstGeom prst="rect">
            <a:avLst/>
          </a:prstGeom>
        </p:spPr>
      </p:pic>
      <p:pic>
        <p:nvPicPr>
          <p:cNvPr id="11" name="Image 7" descr="https://kimi-img.moonshot.cn/pub/slides/slides_tmpl/image/25-09-02-15:07:44-d2r9fg1e3tpg8rchv4bg.png"/>
          <p:cNvPicPr>
            <a:picLocks noChangeAspect="1"/>
          </p:cNvPicPr>
          <p:nvPr/>
        </p:nvPicPr>
        <p:blipFill>
          <a:blip r:embed="rId4"/>
          <a:stretch>
            <a:fillRect/>
          </a:stretch>
        </p:blipFill>
        <p:spPr>
          <a:xfrm>
            <a:off x="6044565" y="4316095"/>
            <a:ext cx="5336540" cy="2132330"/>
          </a:xfrm>
          <a:prstGeom prst="rect">
            <a:avLst/>
          </a:prstGeom>
        </p:spPr>
      </p:pic>
      <p:pic>
        <p:nvPicPr>
          <p:cNvPr id="12" name="Image 8" descr="https://kimi-img.moonshot.cn/pub/slides/slides_tmpl/image/25-09-02-15:08:03-d2r9fkpe3tpg8rchv4g0.png"/>
          <p:cNvPicPr>
            <a:picLocks noChangeAspect="1"/>
          </p:cNvPicPr>
          <p:nvPr/>
        </p:nvPicPr>
        <p:blipFill>
          <a:blip r:embed="rId5"/>
          <a:stretch>
            <a:fillRect/>
          </a:stretch>
        </p:blipFill>
        <p:spPr>
          <a:xfrm>
            <a:off x="6870700" y="4041775"/>
            <a:ext cx="3586480" cy="472440"/>
          </a:xfrm>
          <a:prstGeom prst="rect">
            <a:avLst/>
          </a:prstGeom>
        </p:spPr>
      </p:pic>
      <p:sp>
        <p:nvSpPr>
          <p:cNvPr id="13" name="Text 2"/>
          <p:cNvSpPr/>
          <p:nvPr/>
        </p:nvSpPr>
        <p:spPr>
          <a:xfrm>
            <a:off x="1758950" y="1576070"/>
            <a:ext cx="3168650" cy="268605"/>
          </a:xfrm>
          <a:prstGeom prst="rect">
            <a:avLst/>
          </a:prstGeom>
          <a:noFill/>
          <a:ln/>
        </p:spPr>
        <p:txBody>
          <a:bodyPr wrap="square" lIns="0" tIns="0" rIns="0" bIns="0" rtlCol="0" anchor="t"/>
          <a:lstStyle/>
          <a:p>
            <a:pPr algn="just">
              <a:lnSpc>
                <a:spcPct val="100000"/>
              </a:lnSpc>
            </a:pPr>
            <a:r>
              <a:rPr lang="en-US" sz="1800" b="1" dirty="0">
                <a:solidFill>
                  <a:srgbClr val="FFFFFF"/>
                </a:solidFill>
                <a:latin typeface="MiSans" pitchFamily="34" charset="0"/>
                <a:ea typeface="MiSans" pitchFamily="34" charset="-122"/>
                <a:cs typeface="MiSans" pitchFamily="34" charset="-120"/>
              </a:rPr>
              <a:t>Darktrace</a:t>
            </a:r>
            <a:endParaRPr lang="en-US" sz="1600" dirty="0"/>
          </a:p>
        </p:txBody>
      </p:sp>
      <p:sp>
        <p:nvSpPr>
          <p:cNvPr id="14" name="Text 3"/>
          <p:cNvSpPr/>
          <p:nvPr/>
        </p:nvSpPr>
        <p:spPr>
          <a:xfrm>
            <a:off x="857250" y="2032000"/>
            <a:ext cx="4944110"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Darktrace uses advanced machine learning to detect anomalies in real-time, identifying potential fraud and AML issues with high accuracy.</a:t>
            </a:r>
            <a:endParaRPr lang="en-US" sz="1600" dirty="0"/>
          </a:p>
        </p:txBody>
      </p:sp>
      <p:sp>
        <p:nvSpPr>
          <p:cNvPr id="15" name="Text 4"/>
          <p:cNvSpPr/>
          <p:nvPr/>
        </p:nvSpPr>
        <p:spPr>
          <a:xfrm>
            <a:off x="1706880" y="4138295"/>
            <a:ext cx="3168650" cy="268605"/>
          </a:xfrm>
          <a:prstGeom prst="rect">
            <a:avLst/>
          </a:prstGeom>
          <a:noFill/>
          <a:ln/>
        </p:spPr>
        <p:txBody>
          <a:bodyPr wrap="square" lIns="0" tIns="0" rIns="0" bIns="0" rtlCol="0" anchor="t"/>
          <a:lstStyle/>
          <a:p>
            <a:pPr algn="just">
              <a:lnSpc>
                <a:spcPct val="100000"/>
              </a:lnSpc>
            </a:pPr>
            <a:r>
              <a:rPr lang="en-US" sz="1800" b="1" dirty="0">
                <a:solidFill>
                  <a:srgbClr val="FFFFFF"/>
                </a:solidFill>
                <a:latin typeface="MiSans" pitchFamily="34" charset="0"/>
                <a:ea typeface="MiSans" pitchFamily="34" charset="-122"/>
                <a:cs typeface="MiSans" pitchFamily="34" charset="-120"/>
              </a:rPr>
              <a:t>SAS Fraud Framework</a:t>
            </a:r>
            <a:endParaRPr lang="en-US" sz="1600" dirty="0"/>
          </a:p>
        </p:txBody>
      </p:sp>
      <p:sp>
        <p:nvSpPr>
          <p:cNvPr id="16" name="Text 5"/>
          <p:cNvSpPr/>
          <p:nvPr/>
        </p:nvSpPr>
        <p:spPr>
          <a:xfrm>
            <a:off x="805180" y="4594225"/>
            <a:ext cx="4944110"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The SAS Fraud Framework provides comprehensive tools for fraud detection, integrating seamlessly with existing systems to enhance security.</a:t>
            </a:r>
            <a:endParaRPr lang="en-US" sz="1600" dirty="0"/>
          </a:p>
        </p:txBody>
      </p:sp>
      <p:sp>
        <p:nvSpPr>
          <p:cNvPr id="17" name="Text 6"/>
          <p:cNvSpPr/>
          <p:nvPr/>
        </p:nvSpPr>
        <p:spPr>
          <a:xfrm>
            <a:off x="7161530" y="1575435"/>
            <a:ext cx="3168650" cy="268605"/>
          </a:xfrm>
          <a:prstGeom prst="rect">
            <a:avLst/>
          </a:prstGeom>
          <a:noFill/>
          <a:ln/>
        </p:spPr>
        <p:txBody>
          <a:bodyPr wrap="square" lIns="0" tIns="0" rIns="0" bIns="0" rtlCol="0" anchor="t"/>
          <a:lstStyle/>
          <a:p>
            <a:pPr algn="just">
              <a:lnSpc>
                <a:spcPct val="100000"/>
              </a:lnSpc>
            </a:pPr>
            <a:r>
              <a:rPr lang="en-US" sz="1800" b="1" dirty="0">
                <a:solidFill>
                  <a:srgbClr val="FFFFFF"/>
                </a:solidFill>
                <a:latin typeface="MiSans" pitchFamily="34" charset="0"/>
                <a:ea typeface="MiSans" pitchFamily="34" charset="-122"/>
                <a:cs typeface="MiSans" pitchFamily="34" charset="-120"/>
              </a:rPr>
              <a:t>FICO Falcon</a:t>
            </a:r>
            <a:endParaRPr lang="en-US" sz="1600" dirty="0"/>
          </a:p>
        </p:txBody>
      </p:sp>
      <p:sp>
        <p:nvSpPr>
          <p:cNvPr id="18" name="Text 7"/>
          <p:cNvSpPr/>
          <p:nvPr/>
        </p:nvSpPr>
        <p:spPr>
          <a:xfrm>
            <a:off x="6259830" y="2031365"/>
            <a:ext cx="4944110"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FICO Falcon specializes in fraud detection, leveraging predictive analytics to identify and flag suspicious activities.</a:t>
            </a:r>
            <a:endParaRPr lang="en-US" sz="1600" dirty="0"/>
          </a:p>
        </p:txBody>
      </p:sp>
      <p:sp>
        <p:nvSpPr>
          <p:cNvPr id="19" name="Text 8"/>
          <p:cNvSpPr/>
          <p:nvPr/>
        </p:nvSpPr>
        <p:spPr>
          <a:xfrm>
            <a:off x="7109460" y="4137660"/>
            <a:ext cx="3168650" cy="268605"/>
          </a:xfrm>
          <a:prstGeom prst="rect">
            <a:avLst/>
          </a:prstGeom>
          <a:noFill/>
          <a:ln/>
        </p:spPr>
        <p:txBody>
          <a:bodyPr wrap="square" lIns="0" tIns="0" rIns="0" bIns="0" rtlCol="0" anchor="t"/>
          <a:lstStyle/>
          <a:p>
            <a:pPr algn="just">
              <a:lnSpc>
                <a:spcPct val="100000"/>
              </a:lnSpc>
            </a:pPr>
            <a:r>
              <a:rPr lang="en-US" sz="1800" b="1" dirty="0">
                <a:solidFill>
                  <a:srgbClr val="FFFFFF"/>
                </a:solidFill>
                <a:latin typeface="MiSans" pitchFamily="34" charset="0"/>
                <a:ea typeface="MiSans" pitchFamily="34" charset="-122"/>
                <a:cs typeface="MiSans" pitchFamily="34" charset="-120"/>
              </a:rPr>
              <a:t>Featurespace ARIC</a:t>
            </a:r>
            <a:endParaRPr lang="en-US" sz="1600" dirty="0"/>
          </a:p>
        </p:txBody>
      </p:sp>
      <p:sp>
        <p:nvSpPr>
          <p:cNvPr id="20" name="Text 9"/>
          <p:cNvSpPr/>
          <p:nvPr/>
        </p:nvSpPr>
        <p:spPr>
          <a:xfrm>
            <a:off x="6207760" y="4593590"/>
            <a:ext cx="4944110"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Featurespace ARIC offers adaptive behavioral analytics for fraud detection, continuously learning and adapting to new patterns.</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C3D3E3"/>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8000"/>
          </a:blip>
          <a:srcRect l="2170" t="10337" r="2041" b="10761"/>
          <a:stretch/>
        </p:blipFill>
        <p:spPr>
          <a:xfrm>
            <a:off x="0" y="0"/>
            <a:ext cx="12191365" cy="6858000"/>
          </a:xfrm>
          <a:prstGeom prst="rect">
            <a:avLst/>
          </a:prstGeom>
        </p:spPr>
      </p:pic>
      <p:pic>
        <p:nvPicPr>
          <p:cNvPr id="3" name="Image 1" descr="https://kimi-img.moonshot.cn/pub/slides/slides_tmpl/image/25-09-02-15:07:44-d2r9fg1e3tpg8rchv4bg.png"/>
          <p:cNvPicPr>
            <a:picLocks noChangeAspect="1"/>
          </p:cNvPicPr>
          <p:nvPr/>
        </p:nvPicPr>
        <p:blipFill>
          <a:blip r:embed="rId4"/>
          <a:stretch>
            <a:fillRect/>
          </a:stretch>
        </p:blipFill>
        <p:spPr>
          <a:xfrm>
            <a:off x="542290" y="4141470"/>
            <a:ext cx="6657340" cy="2343150"/>
          </a:xfrm>
          <a:prstGeom prst="rect">
            <a:avLst/>
          </a:prstGeom>
        </p:spPr>
      </p:pic>
      <p:pic>
        <p:nvPicPr>
          <p:cNvPr id="4" name="Image 2" descr="https://kimi-img.moonshot.cn/pub/slides/slides_tmpl/image/25-09-02-15:07:47-d2r9fgpe3tpg8rchv4d0.png"/>
          <p:cNvPicPr>
            <a:picLocks noChangeAspect="1"/>
          </p:cNvPicPr>
          <p:nvPr/>
        </p:nvPicPr>
        <p:blipFill>
          <a:blip r:embed="rId5"/>
          <a:srcRect l="15305" r="15305"/>
          <a:stretch/>
        </p:blipFill>
        <p:spPr>
          <a:xfrm>
            <a:off x="7823655" y="998220"/>
            <a:ext cx="3564255" cy="5136515"/>
          </a:xfrm>
          <a:prstGeom prst="rect">
            <a:avLst/>
          </a:prstGeom>
        </p:spPr>
      </p:pic>
      <p:sp>
        <p:nvSpPr>
          <p:cNvPr id="5" name="Text 0"/>
          <p:cNvSpPr/>
          <p:nvPr/>
        </p:nvSpPr>
        <p:spPr>
          <a:xfrm>
            <a:off x="542290" y="867410"/>
            <a:ext cx="8075295"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Credit Scoring Engines</a:t>
            </a:r>
            <a:endParaRPr lang="en-US" sz="1600" dirty="0"/>
          </a:p>
        </p:txBody>
      </p:sp>
      <p:pic>
        <p:nvPicPr>
          <p:cNvPr id="6" name="Image 3" descr="https://kimi-img.moonshot.cn/pub/slides/slides_tmpl/image/25-09-02-15:07:44-d2r9fg1e3tpg8rchv47g.png"/>
          <p:cNvPicPr>
            <a:picLocks noChangeAspect="1"/>
          </p:cNvPicPr>
          <p:nvPr/>
        </p:nvPicPr>
        <p:blipFill>
          <a:blip r:embed="rId6"/>
          <a:stretch>
            <a:fillRect/>
          </a:stretch>
        </p:blipFill>
        <p:spPr>
          <a:xfrm rot="5400000">
            <a:off x="1892935" y="1213485"/>
            <a:ext cx="1282065" cy="3721100"/>
          </a:xfrm>
          <a:prstGeom prst="rect">
            <a:avLst/>
          </a:prstGeom>
        </p:spPr>
      </p:pic>
      <p:pic>
        <p:nvPicPr>
          <p:cNvPr id="7" name="Image 4" descr="https://kimi-img.moonshot.cn/pub/slides/slides_tmpl/image/25-09-02-15:07:45-d2r9fg9e3tpg8rchv4c0.png"/>
          <p:cNvPicPr>
            <a:picLocks noChangeAspect="1"/>
          </p:cNvPicPr>
          <p:nvPr/>
        </p:nvPicPr>
        <p:blipFill>
          <a:blip r:embed="rId7"/>
          <a:stretch>
            <a:fillRect/>
          </a:stretch>
        </p:blipFill>
        <p:spPr>
          <a:xfrm>
            <a:off x="9911080" y="998220"/>
            <a:ext cx="1477010" cy="1485900"/>
          </a:xfrm>
          <a:prstGeom prst="rect">
            <a:avLst/>
          </a:prstGeom>
        </p:spPr>
      </p:pic>
      <p:sp>
        <p:nvSpPr>
          <p:cNvPr id="8" name="Text 1"/>
          <p:cNvSpPr/>
          <p:nvPr/>
        </p:nvSpPr>
        <p:spPr>
          <a:xfrm>
            <a:off x="727075" y="4330065"/>
            <a:ext cx="6352540"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Zest AI</a:t>
            </a:r>
            <a:endParaRPr lang="en-US" sz="1600" dirty="0"/>
          </a:p>
        </p:txBody>
      </p:sp>
      <p:sp>
        <p:nvSpPr>
          <p:cNvPr id="9" name="Text 2"/>
          <p:cNvSpPr/>
          <p:nvPr/>
        </p:nvSpPr>
        <p:spPr>
          <a:xfrm>
            <a:off x="621030" y="4636770"/>
            <a:ext cx="6352540" cy="639961"/>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000000"/>
                </a:solidFill>
                <a:latin typeface="MiSans" pitchFamily="34" charset="0"/>
                <a:ea typeface="MiSans" pitchFamily="34" charset="-122"/>
                <a:cs typeface="MiSans" pitchFamily="34" charset="-120"/>
              </a:rPr>
              <a:t>Zest AI uses machine learning to improve credit scoring, providing more accurate predictions and expanding access to credit.</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ECF26D"/>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6000"/>
          </a:blip>
          <a:srcRect l="2170" t="10337" r="2041" b="10761"/>
          <a:stretch/>
        </p:blipFill>
        <p:spPr>
          <a:xfrm>
            <a:off x="0" y="0"/>
            <a:ext cx="12191365" cy="6858000"/>
          </a:xfrm>
          <a:prstGeom prst="rect">
            <a:avLst/>
          </a:prstGeom>
        </p:spPr>
      </p:pic>
      <p:sp>
        <p:nvSpPr>
          <p:cNvPr id="3" name="Text 0"/>
          <p:cNvSpPr/>
          <p:nvPr/>
        </p:nvSpPr>
        <p:spPr>
          <a:xfrm>
            <a:off x="4659611" y="1928832"/>
            <a:ext cx="2872142" cy="2126059"/>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23212C"/>
                </a:solidFill>
                <a:latin typeface="MiSans" pitchFamily="34" charset="0"/>
                <a:ea typeface="MiSans" pitchFamily="34" charset="-122"/>
                <a:cs typeface="MiSans" pitchFamily="34" charset="-120"/>
              </a:rPr>
              <a:t>03</a:t>
            </a:r>
            <a:endParaRPr lang="en-US" sz="1600" dirty="0"/>
          </a:p>
        </p:txBody>
      </p:sp>
      <p:sp>
        <p:nvSpPr>
          <p:cNvPr id="4" name="Text 1"/>
          <p:cNvSpPr/>
          <p:nvPr/>
        </p:nvSpPr>
        <p:spPr>
          <a:xfrm>
            <a:off x="2677160" y="4182745"/>
            <a:ext cx="8080375" cy="499467"/>
          </a:xfrm>
          <a:prstGeom prst="rect">
            <a:avLst/>
          </a:prstGeom>
          <a:noFill/>
          <a:ln/>
        </p:spPr>
        <p:txBody>
          <a:bodyPr wrap="square" lIns="0" tIns="0" rIns="0" bIns="0" rtlCol="0" anchor="t">
            <a:spAutoFit/>
          </a:bodyPr>
          <a:lstStyle/>
          <a:p>
            <a:pPr algn="ctr">
              <a:lnSpc>
                <a:spcPct val="100000"/>
              </a:lnSpc>
            </a:pPr>
            <a:r>
              <a:rPr lang="en-US" sz="3200" b="1" dirty="0">
                <a:solidFill>
                  <a:srgbClr val="000000"/>
                </a:solidFill>
                <a:latin typeface="MiSans" pitchFamily="34" charset="0"/>
                <a:ea typeface="MiSans" pitchFamily="34" charset="-122"/>
                <a:cs typeface="MiSans" pitchFamily="34" charset="-120"/>
              </a:rPr>
              <a:t>Trading &amp; Service Bots</a:t>
            </a:r>
            <a:endParaRPr lang="en-US" sz="1600" dirty="0"/>
          </a:p>
        </p:txBody>
      </p:sp>
      <p:pic>
        <p:nvPicPr>
          <p:cNvPr id="5" name="Image 1" descr="https://kimi-img.moonshot.cn/pub/slides/slides_tmpl/image/25-09-02-15:07:44-d2r9fg1e3tpg8rchv4a0.png"/>
          <p:cNvPicPr>
            <a:picLocks noChangeAspect="1"/>
          </p:cNvPicPr>
          <p:nvPr/>
        </p:nvPicPr>
        <p:blipFill>
          <a:blip r:embed="rId4"/>
          <a:srcRect l="21" r="21"/>
          <a:stretch/>
        </p:blipFill>
        <p:spPr>
          <a:xfrm rot="5400000">
            <a:off x="1124585" y="4286885"/>
            <a:ext cx="1398905" cy="1506220"/>
          </a:xfrm>
          <a:prstGeom prst="rect">
            <a:avLst/>
          </a:prstGeom>
        </p:spPr>
      </p:pic>
      <p:pic>
        <p:nvPicPr>
          <p:cNvPr id="6" name="Image 2" descr="https://kimi-img.moonshot.cn/pub/slides/slides_tmpl/image/25-09-02-15:07:44-d2r9fg1e3tpg8rchv4a0.png"/>
          <p:cNvPicPr>
            <a:picLocks noChangeAspect="1"/>
          </p:cNvPicPr>
          <p:nvPr/>
        </p:nvPicPr>
        <p:blipFill>
          <a:blip r:embed="rId4"/>
          <a:srcRect l="21" r="21"/>
          <a:stretch/>
        </p:blipFill>
        <p:spPr>
          <a:xfrm rot="16200000" flipH="1">
            <a:off x="9563735" y="1413510"/>
            <a:ext cx="1398905" cy="1506220"/>
          </a:xfrm>
          <a:prstGeom prst="rect">
            <a:avLst/>
          </a:prstGeom>
        </p:spPr>
      </p:pic>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FAF26E"/>
      </a:accent1>
      <a:accent2>
        <a:srgbClr val="F9DB6F"/>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761</Words>
  <Application>Microsoft Office PowerPoint</Application>
  <PresentationFormat>Widescreen</PresentationFormat>
  <Paragraphs>142</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Comic Book</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AI-Powered Banking Playbook</dc:title>
  <dc:subject>AI-Powered Banking Playbook</dc:subject>
  <dc:creator>Kimi</dc:creator>
  <cp:lastModifiedBy>Sean</cp:lastModifiedBy>
  <cp:revision>2</cp:revision>
  <dcterms:created xsi:type="dcterms:W3CDTF">2025-12-03T01:06:08Z</dcterms:created>
  <dcterms:modified xsi:type="dcterms:W3CDTF">2025-12-03T01:06:49Z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{"Label":"AI-Powered Banking Playbook","ContentProducer":"001191110108MACG2KBH8F10000","ProduceID":"d4nop7atuj3b99ljqrlg","ReservedCode1":"","ContentPropagator":"001191110108MACG2KBH8F20000","PropagateID":"d4nop7atuj3b99ljqrlg","ReservedCode2":""}</vt:lpwstr>
  </property>
</Properties>
</file>